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1" r:id="rId3"/>
    <p:sldId id="257" r:id="rId4"/>
    <p:sldId id="271" r:id="rId5"/>
    <p:sldId id="277" r:id="rId6"/>
    <p:sldId id="258" r:id="rId7"/>
    <p:sldId id="272" r:id="rId8"/>
    <p:sldId id="278" r:id="rId9"/>
    <p:sldId id="259" r:id="rId10"/>
    <p:sldId id="279" r:id="rId11"/>
    <p:sldId id="273" r:id="rId12"/>
    <p:sldId id="260" r:id="rId13"/>
    <p:sldId id="274" r:id="rId14"/>
    <p:sldId id="280" r:id="rId15"/>
    <p:sldId id="262" r:id="rId16"/>
    <p:sldId id="281" r:id="rId17"/>
    <p:sldId id="276" r:id="rId18"/>
    <p:sldId id="268" r:id="rId19"/>
    <p:sldId id="283" r:id="rId20"/>
    <p:sldId id="269" r:id="rId21"/>
    <p:sldId id="282" r:id="rId22"/>
    <p:sldId id="270" r:id="rId23"/>
    <p:sldId id="285" r:id="rId24"/>
    <p:sldId id="284" r:id="rId25"/>
    <p:sldId id="263" r:id="rId26"/>
    <p:sldId id="287" r:id="rId27"/>
    <p:sldId id="286" r:id="rId28"/>
    <p:sldId id="265" r:id="rId29"/>
    <p:sldId id="290" r:id="rId30"/>
    <p:sldId id="289" r:id="rId31"/>
    <p:sldId id="288" r:id="rId32"/>
    <p:sldId id="266" r:id="rId33"/>
    <p:sldId id="292" r:id="rId34"/>
    <p:sldId id="293" r:id="rId35"/>
    <p:sldId id="267" r:id="rId3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365" autoAdjust="0"/>
  </p:normalViewPr>
  <p:slideViewPr>
    <p:cSldViewPr>
      <p:cViewPr>
        <p:scale>
          <a:sx n="102" d="100"/>
          <a:sy n="102" d="100"/>
        </p:scale>
        <p:origin x="-898" y="37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521098-7DCA-44F3-9A72-AA1785743373}" type="datetimeFigureOut">
              <a:rPr lang="fr-FR" smtClean="0"/>
              <a:t>29/09/2014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8A37DF-79A1-48B7-B224-24DB3E6D6873}" type="slidenum">
              <a:rPr lang="fr-FR" smtClean="0"/>
              <a:t>‹#›</a:t>
            </a:fld>
            <a:endParaRPr lang="fr-FR"/>
          </a:p>
        </p:txBody>
      </p:sp>
    </p:spTree>
    <p:extLst>
      <p:ext uri="{BB962C8B-B14F-4D97-AF65-F5344CB8AC3E}">
        <p14:creationId xmlns:p14="http://schemas.microsoft.com/office/powerpoint/2010/main" val="4092207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ante.journaldesfemmes.com/respiration/mal-de-gorge/"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Etre enroué, avoir la voix éraillée et la gorge qui gratte.</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a:t>
            </a:r>
            <a:r>
              <a:rPr lang="fr-FR" sz="1200" b="0" i="0" kern="1200" dirty="0" smtClean="0">
                <a:solidFill>
                  <a:schemeClr val="tx1"/>
                </a:solidFill>
                <a:effectLst/>
                <a:latin typeface="+mn-lt"/>
                <a:ea typeface="+mn-ea"/>
                <a:cs typeface="+mn-cs"/>
              </a:rPr>
              <a:t> Deux écoles s'affrontent pour interpréter cette expression. La première, celle de l'</a:t>
            </a:r>
            <a:r>
              <a:rPr lang="fr-FR" sz="1200" b="0" i="0" kern="1200" dirty="0" err="1" smtClean="0">
                <a:solidFill>
                  <a:schemeClr val="tx1"/>
                </a:solidFill>
                <a:effectLst/>
                <a:latin typeface="+mn-lt"/>
                <a:ea typeface="+mn-ea"/>
                <a:cs typeface="+mn-cs"/>
              </a:rPr>
              <a:t>Atilf</a:t>
            </a:r>
            <a:r>
              <a:rPr lang="fr-FR" sz="1200" b="0" i="0" kern="1200" dirty="0" smtClean="0">
                <a:solidFill>
                  <a:schemeClr val="tx1"/>
                </a:solidFill>
                <a:effectLst/>
                <a:latin typeface="+mn-lt"/>
                <a:ea typeface="+mn-ea"/>
                <a:cs typeface="+mn-cs"/>
              </a:rPr>
              <a:t>, tombe un peu sous le sens : "Lorsqu'on a mal à la gorge, la voix éraillée fait un peu penser au miaulement d'un chat, explique Pascale Bernard. En outre, la gêne ressentie avec ce </a:t>
            </a:r>
            <a:r>
              <a:rPr lang="fr-FR" sz="1200" b="0" i="0" u="sng" kern="1200" dirty="0" smtClean="0">
                <a:solidFill>
                  <a:schemeClr val="tx1"/>
                </a:solidFill>
                <a:effectLst/>
                <a:latin typeface="+mn-lt"/>
                <a:ea typeface="+mn-ea"/>
                <a:cs typeface="+mn-cs"/>
                <a:hlinkClick r:id="rId3"/>
              </a:rPr>
              <a:t>mal de gorge</a:t>
            </a:r>
            <a:r>
              <a:rPr lang="fr-FR" sz="1200" b="0" i="0" kern="1200" dirty="0" smtClean="0">
                <a:solidFill>
                  <a:schemeClr val="tx1"/>
                </a:solidFill>
                <a:effectLst/>
                <a:latin typeface="+mn-lt"/>
                <a:ea typeface="+mn-ea"/>
                <a:cs typeface="+mn-cs"/>
              </a:rPr>
              <a:t> peut être assimilée à la sensation de quelque chose qui s'est bloqué à l'intérieur."</a:t>
            </a:r>
          </a:p>
          <a:p>
            <a:r>
              <a:rPr lang="fr-FR" sz="1200" b="0" i="0" kern="1200" dirty="0" smtClean="0">
                <a:solidFill>
                  <a:schemeClr val="tx1"/>
                </a:solidFill>
                <a:effectLst/>
                <a:latin typeface="+mn-lt"/>
                <a:ea typeface="+mn-ea"/>
                <a:cs typeface="+mn-cs"/>
              </a:rPr>
              <a:t>La seconde explication est celle de Pierre Guiraud, parue dans les "Locutions françaises" en 1961. Jadis, maton désignait les grumeaux du lait caillé et donc, par extension, tout amas de poils, de laine ou même de fibre de papier, susceptible de faire obstruction. Or lorsqu'on a mal à la gorge, cette dernière est souvent encombrée, d'où l'idée de maton, qui n'est séparé de matou que par une petite lettre. Jeu de mots ou confusion, le maton serait donc devenu matou, soit chat... CQFD.</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a:t>
            </a:fld>
            <a:endParaRPr lang="fr-FR"/>
          </a:p>
        </p:txBody>
      </p:sp>
    </p:spTree>
    <p:extLst>
      <p:ext uri="{BB962C8B-B14F-4D97-AF65-F5344CB8AC3E}">
        <p14:creationId xmlns:p14="http://schemas.microsoft.com/office/powerpoint/2010/main" val="16350408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Se sentir faible, ne plus avoir de force dans les jambes.</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Pas difficile de comprendre que si l'on a les jambes en coton, on ne risque pas d'aller bien loin. Vous avez déjà éprouvé cette sensation, en montant un escalier, que les forces de vos jambes étaient en train de vous quitter ? Cette impression que des fourmis étaient en train de s'emparer petit à petit de vos membres inférieurs ? Vous aviez alors les jambes en coton, les pattes en flanelle quoi ou encore les guiboles en pâté de foie ou en nougat. Hé oui, cette forme de fatigue a donné lieu aux expressions les plus imagées. Dans les pires des cas, les jambes en coton sont le signe d'un malaise qui peut évoluer en perte de connaissance. Mais, la plupart du temps, il s'agit tout simplement d'un état de fatigue passagère ou d'un effort trop important entraînant une baisse d'énergie. Il suffit alors de s'asseoir pour retrouver bien vite ses jambes en chair et en os.</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11</a:t>
            </a:fld>
            <a:endParaRPr lang="fr-FR"/>
          </a:p>
        </p:txBody>
      </p:sp>
    </p:spTree>
    <p:extLst>
      <p:ext uri="{BB962C8B-B14F-4D97-AF65-F5344CB8AC3E}">
        <p14:creationId xmlns:p14="http://schemas.microsoft.com/office/powerpoint/2010/main" val="945075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Vivre un lendemain de fête de façon assez désagréable : nausées, fatigue et surtout mal de tête carabiné.</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Gueule de bois, mal à la tête, migraine à cause de l'ivresse ; avoir mal à la tête</a:t>
            </a:r>
          </a:p>
          <a:p>
            <a:endParaRPr lang="fr-FR" sz="1200" b="0" i="0" kern="1200" dirty="0" smtClean="0">
              <a:solidFill>
                <a:schemeClr val="tx1"/>
              </a:solidFill>
              <a:effectLst/>
              <a:latin typeface="+mn-lt"/>
              <a:ea typeface="+mn-ea"/>
              <a:cs typeface="+mn-cs"/>
            </a:endParaRP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Avoir mal aux cheveux, c'est un moyen édulcoré de dire qu'on ressent douloureusement les effets de l'alcool absorbé en trop grande quantité la veille. Pas difficile de comprendre d'où vient l'expression : les cheveux sont implantés sur le crâne et c'est bien lui qui nous fait souffrir au petit matin, quand les vapeurs de l'alcool sont suffisamment dissipées pour que la douleur survienne.</a:t>
            </a:r>
          </a:p>
          <a:p>
            <a:r>
              <a:rPr lang="fr-FR" sz="1200" b="0" i="0" kern="1200" dirty="0" smtClean="0">
                <a:solidFill>
                  <a:schemeClr val="tx1"/>
                </a:solidFill>
                <a:effectLst/>
                <a:latin typeface="+mn-lt"/>
                <a:ea typeface="+mn-ea"/>
                <a:cs typeface="+mn-cs"/>
              </a:rPr>
              <a:t>Quelques variantes tout aussi colorées existent : avoir une angine ou rhume de comptoir ou, tout simplement, la gueule de bois. Cette dernière expression désigne en fait la sensation de bouche sèche et pâteuse que l'on peut ressentir après une soirée trop arrosée.</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12</a:t>
            </a:fld>
            <a:endParaRPr lang="fr-FR"/>
          </a:p>
        </p:txBody>
      </p:sp>
    </p:spTree>
    <p:extLst>
      <p:ext uri="{BB962C8B-B14F-4D97-AF65-F5344CB8AC3E}">
        <p14:creationId xmlns:p14="http://schemas.microsoft.com/office/powerpoint/2010/main" val="1316336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Vivre un lendemain de fête de façon assez désagréable : nausées, fatigue et surtout mal de tête carabiné.</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Gueule de bois, mal à la tête, migraine à cause de l'ivresse ; avoir mal à la tête</a:t>
            </a:r>
          </a:p>
          <a:p>
            <a:endParaRPr lang="fr-FR" sz="1200" b="0" i="0" kern="1200" dirty="0" smtClean="0">
              <a:solidFill>
                <a:schemeClr val="tx1"/>
              </a:solidFill>
              <a:effectLst/>
              <a:latin typeface="+mn-lt"/>
              <a:ea typeface="+mn-ea"/>
              <a:cs typeface="+mn-cs"/>
            </a:endParaRP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Avoir mal aux cheveux, c'est un moyen édulcoré de dire qu'on ressent douloureusement les effets de l'alcool absorbé en trop grande quantité la veille. Pas difficile de comprendre d'où vient l'expression : les cheveux sont implantés sur le crâne et c'est bien lui qui nous fait souffrir au petit matin, quand les vapeurs de l'alcool sont suffisamment dissipées pour que la douleur survienne.</a:t>
            </a:r>
          </a:p>
          <a:p>
            <a:r>
              <a:rPr lang="fr-FR" sz="1200" b="0" i="0" kern="1200" dirty="0" smtClean="0">
                <a:solidFill>
                  <a:schemeClr val="tx1"/>
                </a:solidFill>
                <a:effectLst/>
                <a:latin typeface="+mn-lt"/>
                <a:ea typeface="+mn-ea"/>
                <a:cs typeface="+mn-cs"/>
              </a:rPr>
              <a:t>Quelques variantes tout aussi colorées existent : avoir une angine ou rhume de comptoir ou, tout simplement, la gueule de bois. Cette dernière expression désigne en fait la sensation de bouche sèche et pâteuse que l'on peut ressentir après une soirée trop arrosée.</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13</a:t>
            </a:fld>
            <a:endParaRPr lang="fr-FR"/>
          </a:p>
        </p:txBody>
      </p:sp>
    </p:spTree>
    <p:extLst>
      <p:ext uri="{BB962C8B-B14F-4D97-AF65-F5344CB8AC3E}">
        <p14:creationId xmlns:p14="http://schemas.microsoft.com/office/powerpoint/2010/main" val="1316336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Vivre un lendemain de fête de façon assez désagréable : nausées, fatigue et surtout mal de tête carabiné.</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Gueule de bois, mal à la tête, migraine à cause de l'ivresse ; avoir mal à la tête</a:t>
            </a:r>
          </a:p>
          <a:p>
            <a:endParaRPr lang="fr-FR" sz="1200" b="0" i="0" kern="1200" dirty="0" smtClean="0">
              <a:solidFill>
                <a:schemeClr val="tx1"/>
              </a:solidFill>
              <a:effectLst/>
              <a:latin typeface="+mn-lt"/>
              <a:ea typeface="+mn-ea"/>
              <a:cs typeface="+mn-cs"/>
            </a:endParaRP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Avoir mal aux cheveux, c'est un moyen édulcoré de dire qu'on ressent douloureusement les effets de l'alcool absorbé en trop grande quantité la veille. Pas difficile de comprendre d'où vient l'expression : les cheveux sont implantés sur le crâne et c'est bien lui qui nous fait souffrir au petit matin, quand les vapeurs de l'alcool sont suffisamment dissipées pour que la douleur survienne.</a:t>
            </a:r>
          </a:p>
          <a:p>
            <a:r>
              <a:rPr lang="fr-FR" sz="1200" b="0" i="0" kern="1200" dirty="0" smtClean="0">
                <a:solidFill>
                  <a:schemeClr val="tx1"/>
                </a:solidFill>
                <a:effectLst/>
                <a:latin typeface="+mn-lt"/>
                <a:ea typeface="+mn-ea"/>
                <a:cs typeface="+mn-cs"/>
              </a:rPr>
              <a:t>Quelques variantes tout aussi colorées existent : avoir une angine ou rhume de comptoir ou, tout simplement, la gueule de bois. Cette dernière expression désigne en fait la sensation de bouche sèche et pâteuse que l'on peut ressentir après une soirée trop arrosée.</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14</a:t>
            </a:fld>
            <a:endParaRPr lang="fr-FR"/>
          </a:p>
        </p:txBody>
      </p:sp>
    </p:spTree>
    <p:extLst>
      <p:ext uri="{BB962C8B-B14F-4D97-AF65-F5344CB8AC3E}">
        <p14:creationId xmlns:p14="http://schemas.microsoft.com/office/powerpoint/2010/main" val="1316336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On a l'estomac dans les talons lorsque l'on est affamé.</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 </a:t>
            </a:r>
            <a:r>
              <a:rPr lang="fr-FR" sz="1200" b="0" i="0" kern="1200" dirty="0" err="1" smtClean="0">
                <a:solidFill>
                  <a:schemeClr val="tx1"/>
                </a:solidFill>
                <a:effectLst/>
                <a:latin typeface="+mn-lt"/>
                <a:ea typeface="+mn-ea"/>
                <a:cs typeface="+mn-cs"/>
              </a:rPr>
              <a:t>Làencore</a:t>
            </a:r>
            <a:r>
              <a:rPr lang="fr-FR" sz="1200" b="0" i="0" kern="1200" dirty="0" smtClean="0">
                <a:solidFill>
                  <a:schemeClr val="tx1"/>
                </a:solidFill>
                <a:effectLst/>
                <a:latin typeface="+mn-lt"/>
                <a:ea typeface="+mn-ea"/>
                <a:cs typeface="+mn-cs"/>
              </a:rPr>
              <a:t>, pas difficile de comprendre qu'il ne s'agit pas d'</a:t>
            </a:r>
            <a:r>
              <a:rPr lang="fr-FR" sz="1200" b="0" i="0" kern="1200" dirty="0" err="1" smtClean="0">
                <a:solidFill>
                  <a:schemeClr val="tx1"/>
                </a:solidFill>
                <a:effectLst/>
                <a:latin typeface="+mn-lt"/>
                <a:ea typeface="+mn-ea"/>
                <a:cs typeface="+mn-cs"/>
              </a:rPr>
              <a:t>avoirl'estomac</a:t>
            </a:r>
            <a:r>
              <a:rPr lang="fr-FR" sz="1200" b="0" i="0" kern="1200" dirty="0" smtClean="0">
                <a:solidFill>
                  <a:schemeClr val="tx1"/>
                </a:solidFill>
                <a:effectLst/>
                <a:latin typeface="+mn-lt"/>
                <a:ea typeface="+mn-ea"/>
                <a:cs typeface="+mn-cs"/>
              </a:rPr>
              <a:t> dans les talons au sens propre du terme. Ou alors, il </a:t>
            </a:r>
            <a:r>
              <a:rPr lang="fr-FR" sz="1200" b="0" i="0" kern="1200" dirty="0" err="1" smtClean="0">
                <a:solidFill>
                  <a:schemeClr val="tx1"/>
                </a:solidFill>
                <a:effectLst/>
                <a:latin typeface="+mn-lt"/>
                <a:ea typeface="+mn-ea"/>
                <a:cs typeface="+mn-cs"/>
              </a:rPr>
              <a:t>estvraiment</a:t>
            </a:r>
            <a:r>
              <a:rPr lang="fr-FR" sz="1200" b="0" i="0" kern="1200" dirty="0" smtClean="0">
                <a:solidFill>
                  <a:schemeClr val="tx1"/>
                </a:solidFill>
                <a:effectLst/>
                <a:latin typeface="+mn-lt"/>
                <a:ea typeface="+mn-ea"/>
                <a:cs typeface="+mn-cs"/>
              </a:rPr>
              <a:t> grand temps de s'inquiéter. "Mais lorsque l'on a très faim, </a:t>
            </a:r>
            <a:r>
              <a:rPr lang="fr-FR" sz="1200" b="0" i="0" kern="1200" dirty="0" err="1" smtClean="0">
                <a:solidFill>
                  <a:schemeClr val="tx1"/>
                </a:solidFill>
                <a:effectLst/>
                <a:latin typeface="+mn-lt"/>
                <a:ea typeface="+mn-ea"/>
                <a:cs typeface="+mn-cs"/>
              </a:rPr>
              <a:t>ona</a:t>
            </a:r>
            <a:r>
              <a:rPr lang="fr-FR" sz="1200" b="0" i="0" kern="1200" dirty="0" smtClean="0">
                <a:solidFill>
                  <a:schemeClr val="tx1"/>
                </a:solidFill>
                <a:effectLst/>
                <a:latin typeface="+mn-lt"/>
                <a:ea typeface="+mn-ea"/>
                <a:cs typeface="+mn-cs"/>
              </a:rPr>
              <a:t> l'impression que l'estomac "descend" en quelque sorte, alors </a:t>
            </a:r>
            <a:r>
              <a:rPr lang="fr-FR" sz="1200" b="0" i="0" kern="1200" dirty="0" err="1" smtClean="0">
                <a:solidFill>
                  <a:schemeClr val="tx1"/>
                </a:solidFill>
                <a:effectLst/>
                <a:latin typeface="+mn-lt"/>
                <a:ea typeface="+mn-ea"/>
                <a:cs typeface="+mn-cs"/>
              </a:rPr>
              <a:t>quequand</a:t>
            </a:r>
            <a:r>
              <a:rPr lang="fr-FR" sz="1200" b="0" i="0" kern="1200" dirty="0" smtClean="0">
                <a:solidFill>
                  <a:schemeClr val="tx1"/>
                </a:solidFill>
                <a:effectLst/>
                <a:latin typeface="+mn-lt"/>
                <a:ea typeface="+mn-ea"/>
                <a:cs typeface="+mn-cs"/>
              </a:rPr>
              <a:t> on a trop mangé, on a plutôt l'impression qu'il remonte </a:t>
            </a:r>
            <a:r>
              <a:rPr lang="fr-FR" sz="1200" b="0" i="0" kern="1200" dirty="0" err="1" smtClean="0">
                <a:solidFill>
                  <a:schemeClr val="tx1"/>
                </a:solidFill>
                <a:effectLst/>
                <a:latin typeface="+mn-lt"/>
                <a:ea typeface="+mn-ea"/>
                <a:cs typeface="+mn-cs"/>
              </a:rPr>
              <a:t>pourvenir</a:t>
            </a:r>
            <a:r>
              <a:rPr lang="fr-FR" sz="1200" b="0" i="0" kern="1200" dirty="0" smtClean="0">
                <a:solidFill>
                  <a:schemeClr val="tx1"/>
                </a:solidFill>
                <a:effectLst/>
                <a:latin typeface="+mn-lt"/>
                <a:ea typeface="+mn-ea"/>
                <a:cs typeface="+mn-cs"/>
              </a:rPr>
              <a:t> comprimer le reste de l'abdomen", souligne Pascale Bernard. </a:t>
            </a:r>
            <a:r>
              <a:rPr lang="fr-FR" sz="1200" b="0" i="0" kern="1200" dirty="0" err="1" smtClean="0">
                <a:solidFill>
                  <a:schemeClr val="tx1"/>
                </a:solidFill>
                <a:effectLst/>
                <a:latin typeface="+mn-lt"/>
                <a:ea typeface="+mn-ea"/>
                <a:cs typeface="+mn-cs"/>
              </a:rPr>
              <a:t>Direqu'on</a:t>
            </a:r>
            <a:r>
              <a:rPr lang="fr-FR" sz="1200" b="0" i="0" kern="1200" dirty="0" smtClean="0">
                <a:solidFill>
                  <a:schemeClr val="tx1"/>
                </a:solidFill>
                <a:effectLst/>
                <a:latin typeface="+mn-lt"/>
                <a:ea typeface="+mn-ea"/>
                <a:cs typeface="+mn-cs"/>
              </a:rPr>
              <a:t> a l'estomac dans les talons permet donc d'exprimer à quel </a:t>
            </a:r>
            <a:r>
              <a:rPr lang="fr-FR" sz="1200" b="0" i="0" kern="1200" dirty="0" err="1" smtClean="0">
                <a:solidFill>
                  <a:schemeClr val="tx1"/>
                </a:solidFill>
                <a:effectLst/>
                <a:latin typeface="+mn-lt"/>
                <a:ea typeface="+mn-ea"/>
                <a:cs typeface="+mn-cs"/>
              </a:rPr>
              <a:t>pointl'on</a:t>
            </a:r>
            <a:r>
              <a:rPr lang="fr-FR" sz="1200" b="0" i="0" kern="1200" dirty="0" smtClean="0">
                <a:solidFill>
                  <a:schemeClr val="tx1"/>
                </a:solidFill>
                <a:effectLst/>
                <a:latin typeface="+mn-lt"/>
                <a:ea typeface="+mn-ea"/>
                <a:cs typeface="+mn-cs"/>
              </a:rPr>
              <a:t> a faim.</a:t>
            </a:r>
          </a:p>
          <a:p>
            <a:r>
              <a:rPr lang="fr-FR" sz="1200" b="0" i="0" kern="1200" dirty="0" smtClean="0">
                <a:solidFill>
                  <a:schemeClr val="tx1"/>
                </a:solidFill>
                <a:effectLst/>
                <a:latin typeface="+mn-lt"/>
                <a:ea typeface="+mn-ea"/>
                <a:cs typeface="+mn-cs"/>
              </a:rPr>
              <a:t>Une petite variante : avoir l'estomac en bas des talons.</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15</a:t>
            </a:fld>
            <a:endParaRPr lang="fr-FR"/>
          </a:p>
        </p:txBody>
      </p:sp>
    </p:spTree>
    <p:extLst>
      <p:ext uri="{BB962C8B-B14F-4D97-AF65-F5344CB8AC3E}">
        <p14:creationId xmlns:p14="http://schemas.microsoft.com/office/powerpoint/2010/main" val="2993148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On a l'estomac dans les talons lorsque l'on est affamé.</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Là encore, pas difficile de comprendre qu'il ne s'agit pas d'avoir l'estomac dans les talons au sens propre du terme. Ou alors, il est vraiment grand temps de s'inquiéter. "Mais lorsque l'on a très faim, on a l'impression que l'estomac "descend" en quelque sorte, alors que quand on a trop mangé, on a plutôt l'impression qu'il remonte pour venir comprimer le reste de l'abdomen", souligne Pascale Bernard. Dire qu'on a l'estomac dans les talons permet donc d'exprimer à quel point l'on a faim.</a:t>
            </a:r>
          </a:p>
          <a:p>
            <a:r>
              <a:rPr lang="fr-FR" sz="1200" b="0" i="0" kern="1200" dirty="0" smtClean="0">
                <a:solidFill>
                  <a:schemeClr val="tx1"/>
                </a:solidFill>
                <a:effectLst/>
                <a:latin typeface="+mn-lt"/>
                <a:ea typeface="+mn-ea"/>
                <a:cs typeface="+mn-cs"/>
              </a:rPr>
              <a:t>Une petite variante : avoir l'estomac en bas des talons.</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16</a:t>
            </a:fld>
            <a:endParaRPr lang="fr-FR"/>
          </a:p>
        </p:txBody>
      </p:sp>
    </p:spTree>
    <p:extLst>
      <p:ext uri="{BB962C8B-B14F-4D97-AF65-F5344CB8AC3E}">
        <p14:creationId xmlns:p14="http://schemas.microsoft.com/office/powerpoint/2010/main" val="2993148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On a l'estomac dans les talons lorsque l'on est affamé.</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Là encore, pas difficile de comprendre qu'il ne s'agit pas d'avoir l'estomac dans les talons au sens propre du terme. Ou alors, il est vraiment grand temps de s'inquiéter. "Mais lorsque l'on a très faim, on a l'impression que l'estomac "descend" en quelque sorte, alors que quand on a trop mangé, on a plutôt l'impression qu'il remonte pour venir comprimer le reste de l'abdomen", souligne Pascale Bernard. Dire qu'on a l'estomac dans les talons permet donc d'exprimer à quel point l'on a faim.</a:t>
            </a:r>
          </a:p>
          <a:p>
            <a:r>
              <a:rPr lang="fr-FR" sz="1200" b="0" i="0" kern="1200" dirty="0" smtClean="0">
                <a:solidFill>
                  <a:schemeClr val="tx1"/>
                </a:solidFill>
                <a:effectLst/>
                <a:latin typeface="+mn-lt"/>
                <a:ea typeface="+mn-ea"/>
                <a:cs typeface="+mn-cs"/>
              </a:rPr>
              <a:t>Une petite variante : avoir l'estomac en bas des talons.</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17</a:t>
            </a:fld>
            <a:endParaRPr lang="fr-FR"/>
          </a:p>
        </p:txBody>
      </p:sp>
    </p:spTree>
    <p:extLst>
      <p:ext uri="{BB962C8B-B14F-4D97-AF65-F5344CB8AC3E}">
        <p14:creationId xmlns:p14="http://schemas.microsoft.com/office/powerpoint/2010/main" val="29931481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1" kern="1200" dirty="0" smtClean="0">
                <a:solidFill>
                  <a:schemeClr val="tx1"/>
                </a:solidFill>
                <a:effectLst/>
                <a:latin typeface="+mn-lt"/>
                <a:ea typeface="+mn-ea"/>
                <a:cs typeface="+mn-cs"/>
              </a:rPr>
              <a:t>Explication :</a:t>
            </a:r>
            <a:r>
              <a:rPr lang="fr-FR" sz="1200" b="0" i="0" kern="1200" dirty="0" smtClean="0">
                <a:solidFill>
                  <a:schemeClr val="tx1"/>
                </a:solidFill>
                <a:effectLst/>
                <a:latin typeface="+mn-lt"/>
                <a:ea typeface="+mn-ea"/>
                <a:cs typeface="+mn-cs"/>
              </a:rPr>
              <a:t> Dans cette expression, les yeux sont comparés à l’estomac, et </a:t>
            </a:r>
            <a:r>
              <a:rPr lang="fr-FR" sz="1200" b="1" i="0" kern="1200" dirty="0" smtClean="0">
                <a:solidFill>
                  <a:schemeClr val="tx1"/>
                </a:solidFill>
                <a:effectLst/>
                <a:latin typeface="+mn-lt"/>
                <a:ea typeface="+mn-ea"/>
                <a:cs typeface="+mn-cs"/>
              </a:rPr>
              <a:t>« avoir les yeux plus gros que le ventre « </a:t>
            </a:r>
            <a:r>
              <a:rPr lang="fr-FR" sz="1200" b="0" i="0" kern="1200" dirty="0" smtClean="0">
                <a:solidFill>
                  <a:schemeClr val="tx1"/>
                </a:solidFill>
                <a:effectLst/>
                <a:latin typeface="+mn-lt"/>
                <a:ea typeface="+mn-ea"/>
                <a:cs typeface="+mn-cs"/>
              </a:rPr>
              <a:t> signifie que l’on s’imagine pouvoir manger beaucoup plus ce que notre estomac pourra nous permettre. On trouvait au XVII siècle une tournure un peu différente mais de même sens : </a:t>
            </a:r>
            <a:r>
              <a:rPr lang="fr-FR" sz="1200" b="1" i="1" kern="1200" dirty="0" smtClean="0">
                <a:solidFill>
                  <a:schemeClr val="tx1"/>
                </a:solidFill>
                <a:effectLst/>
                <a:latin typeface="+mn-lt"/>
                <a:ea typeface="+mn-ea"/>
                <a:cs typeface="+mn-cs"/>
              </a:rPr>
              <a:t>« Avoir les yeux plus grands que la panse « </a:t>
            </a:r>
            <a:r>
              <a:rPr lang="fr-FR" sz="1200" b="0" i="0" kern="1200" dirty="0" smtClean="0">
                <a:solidFill>
                  <a:schemeClr val="tx1"/>
                </a:solidFill>
                <a:effectLst/>
                <a:latin typeface="+mn-lt"/>
                <a:ea typeface="+mn-ea"/>
                <a:cs typeface="+mn-cs"/>
              </a:rPr>
              <a:t>. Au sens figuré, l’expression signifie également que l’on se surestime.</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20</a:t>
            </a:fld>
            <a:endParaRPr lang="fr-FR"/>
          </a:p>
        </p:txBody>
      </p:sp>
    </p:spTree>
    <p:extLst>
      <p:ext uri="{BB962C8B-B14F-4D97-AF65-F5344CB8AC3E}">
        <p14:creationId xmlns:p14="http://schemas.microsoft.com/office/powerpoint/2010/main" val="7882020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1" kern="1200" dirty="0" smtClean="0">
                <a:solidFill>
                  <a:schemeClr val="tx1"/>
                </a:solidFill>
                <a:effectLst/>
                <a:latin typeface="+mn-lt"/>
                <a:ea typeface="+mn-ea"/>
                <a:cs typeface="+mn-cs"/>
              </a:rPr>
              <a:t>Explication :</a:t>
            </a:r>
            <a:r>
              <a:rPr lang="fr-FR" sz="1200" b="0" i="0" kern="1200" dirty="0" smtClean="0">
                <a:solidFill>
                  <a:schemeClr val="tx1"/>
                </a:solidFill>
                <a:effectLst/>
                <a:latin typeface="+mn-lt"/>
                <a:ea typeface="+mn-ea"/>
                <a:cs typeface="+mn-cs"/>
              </a:rPr>
              <a:t> Dans cette expression, les yeux sont comparés à l’estomac, et </a:t>
            </a:r>
            <a:r>
              <a:rPr lang="fr-FR" sz="1200" b="1" i="0" kern="1200" dirty="0" smtClean="0">
                <a:solidFill>
                  <a:schemeClr val="tx1"/>
                </a:solidFill>
                <a:effectLst/>
                <a:latin typeface="+mn-lt"/>
                <a:ea typeface="+mn-ea"/>
                <a:cs typeface="+mn-cs"/>
              </a:rPr>
              <a:t>« avoir les yeux plus gros que le ventre « </a:t>
            </a:r>
            <a:r>
              <a:rPr lang="fr-FR" sz="1200" b="0" i="0" kern="1200" dirty="0" smtClean="0">
                <a:solidFill>
                  <a:schemeClr val="tx1"/>
                </a:solidFill>
                <a:effectLst/>
                <a:latin typeface="+mn-lt"/>
                <a:ea typeface="+mn-ea"/>
                <a:cs typeface="+mn-cs"/>
              </a:rPr>
              <a:t> signifie que l’on s’imagine pouvoir manger beaucoup plus ce que notre estomac pourra nous permettre. On trouvait au XVII siècle une tournure un peu différente mais de même sens : </a:t>
            </a:r>
            <a:r>
              <a:rPr lang="fr-FR" sz="1200" b="1" i="1" kern="1200" dirty="0" smtClean="0">
                <a:solidFill>
                  <a:schemeClr val="tx1"/>
                </a:solidFill>
                <a:effectLst/>
                <a:latin typeface="+mn-lt"/>
                <a:ea typeface="+mn-ea"/>
                <a:cs typeface="+mn-cs"/>
              </a:rPr>
              <a:t>« Avoir les yeux plus grands que la panse « </a:t>
            </a:r>
            <a:r>
              <a:rPr lang="fr-FR" sz="1200" b="0" i="0" kern="1200" dirty="0" smtClean="0">
                <a:solidFill>
                  <a:schemeClr val="tx1"/>
                </a:solidFill>
                <a:effectLst/>
                <a:latin typeface="+mn-lt"/>
                <a:ea typeface="+mn-ea"/>
                <a:cs typeface="+mn-cs"/>
              </a:rPr>
              <a:t>. Au sens figuré, l’expression signifie également que l’on se surestime.</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21</a:t>
            </a:fld>
            <a:endParaRPr lang="fr-FR"/>
          </a:p>
        </p:txBody>
      </p:sp>
    </p:spTree>
    <p:extLst>
      <p:ext uri="{BB962C8B-B14F-4D97-AF65-F5344CB8AC3E}">
        <p14:creationId xmlns:p14="http://schemas.microsoft.com/office/powerpoint/2010/main" val="788202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être très paresseux</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22</a:t>
            </a:fld>
            <a:endParaRPr lang="fr-FR"/>
          </a:p>
        </p:txBody>
      </p:sp>
    </p:spTree>
    <p:extLst>
      <p:ext uri="{BB962C8B-B14F-4D97-AF65-F5344CB8AC3E}">
        <p14:creationId xmlns:p14="http://schemas.microsoft.com/office/powerpoint/2010/main" val="1473456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S'inquiéter, se faire du souci à propos de quelque chose.</a:t>
            </a:r>
          </a:p>
          <a:p>
            <a:r>
              <a:rPr lang="fr-FR" sz="1200" b="1" i="0" kern="1200" dirty="0" smtClean="0">
                <a:solidFill>
                  <a:schemeClr val="tx1"/>
                </a:solidFill>
                <a:effectLst/>
                <a:latin typeface="+mn-lt"/>
                <a:ea typeface="+mn-ea"/>
                <a:cs typeface="+mn-cs"/>
              </a:rPr>
              <a:t>Interprétation.</a:t>
            </a:r>
            <a:r>
              <a:rPr lang="fr-FR" sz="1200" b="0" i="0" kern="1200" dirty="0" smtClean="0">
                <a:solidFill>
                  <a:schemeClr val="tx1"/>
                </a:solidFill>
                <a:effectLst/>
                <a:latin typeface="+mn-lt"/>
                <a:ea typeface="+mn-ea"/>
                <a:cs typeface="+mn-cs"/>
              </a:rPr>
              <a:t> Cette expression médiévale est pleine de bon sens et pas si loin que ça de la vérité scientifique. Se faire du mauvais sang, c'est fabriquer du sang de mauvaise qualité à cause du souci qui nous perturbe. Sans pouvoir dire que le stress influe sur la composition de notre sang, il a en tout cas une influence désormais prouvée sur notre santé. Nos ancêtres l'avaient déjà compris.</a:t>
            </a:r>
          </a:p>
          <a:p>
            <a:r>
              <a:rPr lang="fr-FR" sz="1200" b="0" i="0" kern="1200" dirty="0" smtClean="0">
                <a:solidFill>
                  <a:schemeClr val="tx1"/>
                </a:solidFill>
                <a:effectLst/>
                <a:latin typeface="+mn-lt"/>
                <a:ea typeface="+mn-ea"/>
                <a:cs typeface="+mn-cs"/>
              </a:rPr>
              <a:t>"Se faire du mauvais sang" s'est aussi décliné au fil des années en diverses expressions approchantes : se faire de la bile (la bile est sécrétée par le foie, on y revient !), se faire un sang d'encre, se tourner les sangs, se ronger les sangs... A noter que ces formules sont souvent utilisées dans leur forme </a:t>
            </a:r>
            <a:r>
              <a:rPr lang="fr-FR" sz="1200" b="0" i="0" kern="1200" dirty="0" err="1" smtClean="0">
                <a:solidFill>
                  <a:schemeClr val="tx1"/>
                </a:solidFill>
                <a:effectLst/>
                <a:latin typeface="+mn-lt"/>
                <a:ea typeface="+mn-ea"/>
                <a:cs typeface="+mn-cs"/>
              </a:rPr>
              <a:t>négatice</a:t>
            </a:r>
            <a:r>
              <a:rPr lang="fr-FR" sz="1200" b="0" i="0" kern="1200" dirty="0" smtClean="0">
                <a:solidFill>
                  <a:schemeClr val="tx1"/>
                </a:solidFill>
                <a:effectLst/>
                <a:latin typeface="+mn-lt"/>
                <a:ea typeface="+mn-ea"/>
                <a:cs typeface="+mn-cs"/>
              </a:rPr>
              <a:t> : "Ne te fais pas de bile" par exemple, pour dire à quelqu'un de ne pas s'inquiéter.</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3</a:t>
            </a:fld>
            <a:endParaRPr lang="fr-FR"/>
          </a:p>
        </p:txBody>
      </p:sp>
    </p:spTree>
    <p:extLst>
      <p:ext uri="{BB962C8B-B14F-4D97-AF65-F5344CB8AC3E}">
        <p14:creationId xmlns:p14="http://schemas.microsoft.com/office/powerpoint/2010/main" val="39634513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être très paresseux</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23</a:t>
            </a:fld>
            <a:endParaRPr lang="fr-FR"/>
          </a:p>
        </p:txBody>
      </p:sp>
    </p:spTree>
    <p:extLst>
      <p:ext uri="{BB962C8B-B14F-4D97-AF65-F5344CB8AC3E}">
        <p14:creationId xmlns:p14="http://schemas.microsoft.com/office/powerpoint/2010/main" val="14734569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être très paresseux</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24</a:t>
            </a:fld>
            <a:endParaRPr lang="fr-FR"/>
          </a:p>
        </p:txBody>
      </p:sp>
    </p:spTree>
    <p:extLst>
      <p:ext uri="{BB962C8B-B14F-4D97-AF65-F5344CB8AC3E}">
        <p14:creationId xmlns:p14="http://schemas.microsoft.com/office/powerpoint/2010/main" val="1473456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Signifi</a:t>
            </a:r>
            <a:r>
              <a:rPr lang="fr-FR" sz="1200" b="1" i="0" kern="1200" dirty="0" smtClean="0">
                <a:solidFill>
                  <a:schemeClr val="tx1"/>
                </a:solidFill>
                <a:effectLst/>
                <a:latin typeface="+mn-lt"/>
                <a:ea typeface="+mn-ea"/>
                <a:cs typeface="+mn-cs"/>
              </a:rPr>
              <a:t>cation. </a:t>
            </a:r>
            <a:r>
              <a:rPr lang="fr-FR" sz="1200" b="0" i="0" kern="1200" dirty="0" smtClean="0">
                <a:solidFill>
                  <a:schemeClr val="tx1"/>
                </a:solidFill>
                <a:effectLst/>
                <a:latin typeface="+mn-lt"/>
                <a:ea typeface="+mn-ea"/>
                <a:cs typeface="+mn-cs"/>
              </a:rPr>
              <a:t>Avoir des problèmes d'audition</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 - </a:t>
            </a:r>
            <a:r>
              <a:rPr lang="fr-FR" dirty="0" smtClean="0"/>
              <a:t>Avec l'âge, beaucoup d'entre nous deviennent un peu durs de la feuille.</a:t>
            </a:r>
          </a:p>
          <a:p>
            <a:endParaRPr lang="fr-FR" sz="1200" b="1" i="0" kern="1200" dirty="0" smtClean="0">
              <a:solidFill>
                <a:schemeClr val="tx1"/>
              </a:solidFill>
              <a:effectLst/>
              <a:latin typeface="+mn-lt"/>
              <a:ea typeface="+mn-ea"/>
              <a:cs typeface="+mn-cs"/>
            </a:endParaRPr>
          </a:p>
          <a:p>
            <a:endParaRPr lang="fr-FR" sz="1200" b="1"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a:t>
            </a:r>
            <a:r>
              <a:rPr lang="fr-FR" sz="1200" b="0" i="0" kern="1200" dirty="0" smtClean="0">
                <a:solidFill>
                  <a:schemeClr val="tx1"/>
                </a:solidFill>
                <a:effectLst/>
                <a:latin typeface="+mn-lt"/>
                <a:ea typeface="+mn-ea"/>
                <a:cs typeface="+mn-cs"/>
              </a:rPr>
              <a:t> En argot, les oreilles sont couramment, et depuis très longtemps, surnommées les feuilles de chou. De même, depuis le XVIe siècle ouïr dur est synonyme de mal entendre. De là à associer les deux pour en faire une expression imagée, il n'y avait qu'un pas que d'aucuns ont largement franchi. A noter qu'être dur de la feuille se décline en une locution toute aussi imagée et charmante : "Avoir les portugaises ensablées". </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25</a:t>
            </a:fld>
            <a:endParaRPr lang="fr-FR"/>
          </a:p>
        </p:txBody>
      </p:sp>
    </p:spTree>
    <p:extLst>
      <p:ext uri="{BB962C8B-B14F-4D97-AF65-F5344CB8AC3E}">
        <p14:creationId xmlns:p14="http://schemas.microsoft.com/office/powerpoint/2010/main" val="811262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Signifi</a:t>
            </a:r>
            <a:r>
              <a:rPr lang="fr-FR" sz="1200" b="1" i="0" kern="1200" dirty="0" smtClean="0">
                <a:solidFill>
                  <a:schemeClr val="tx1"/>
                </a:solidFill>
                <a:effectLst/>
                <a:latin typeface="+mn-lt"/>
                <a:ea typeface="+mn-ea"/>
                <a:cs typeface="+mn-cs"/>
              </a:rPr>
              <a:t>cation. </a:t>
            </a:r>
            <a:r>
              <a:rPr lang="fr-FR" sz="1200" b="0" i="0" kern="1200" dirty="0" smtClean="0">
                <a:solidFill>
                  <a:schemeClr val="tx1"/>
                </a:solidFill>
                <a:effectLst/>
                <a:latin typeface="+mn-lt"/>
                <a:ea typeface="+mn-ea"/>
                <a:cs typeface="+mn-cs"/>
              </a:rPr>
              <a:t>Avoir des problèmes d'audition</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 - </a:t>
            </a:r>
            <a:r>
              <a:rPr lang="fr-FR" dirty="0" smtClean="0"/>
              <a:t>Avec l'âge, beaucoup d'entre nous deviennent un peu durs de la feuille.</a:t>
            </a:r>
          </a:p>
          <a:p>
            <a:endParaRPr lang="fr-FR" sz="1200" b="1" i="0" kern="1200" dirty="0" smtClean="0">
              <a:solidFill>
                <a:schemeClr val="tx1"/>
              </a:solidFill>
              <a:effectLst/>
              <a:latin typeface="+mn-lt"/>
              <a:ea typeface="+mn-ea"/>
              <a:cs typeface="+mn-cs"/>
            </a:endParaRPr>
          </a:p>
          <a:p>
            <a:endParaRPr lang="fr-FR" sz="1200" b="1"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a:t>
            </a:r>
            <a:r>
              <a:rPr lang="fr-FR" sz="1200" b="0" i="0" kern="1200" dirty="0" smtClean="0">
                <a:solidFill>
                  <a:schemeClr val="tx1"/>
                </a:solidFill>
                <a:effectLst/>
                <a:latin typeface="+mn-lt"/>
                <a:ea typeface="+mn-ea"/>
                <a:cs typeface="+mn-cs"/>
              </a:rPr>
              <a:t> En argot, les oreilles sont couramment, et depuis très longtemps, surnommées les feuilles de chou. De même, depuis le XVIe siècle ouïr dur est synonyme de mal entendre. De là à associer les deux pour en faire une expression imagée, il n'y avait qu'un pas que d'aucuns ont largement franchi. A noter qu'être dur de la feuille se décline en une locution toute aussi imagée et charmante : "Avoir les portugaises ensablées". </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26</a:t>
            </a:fld>
            <a:endParaRPr lang="fr-FR"/>
          </a:p>
        </p:txBody>
      </p:sp>
    </p:spTree>
    <p:extLst>
      <p:ext uri="{BB962C8B-B14F-4D97-AF65-F5344CB8AC3E}">
        <p14:creationId xmlns:p14="http://schemas.microsoft.com/office/powerpoint/2010/main" val="8112620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Signifi</a:t>
            </a:r>
            <a:r>
              <a:rPr lang="fr-FR" sz="1200" b="1" i="0" kern="1200" dirty="0" smtClean="0">
                <a:solidFill>
                  <a:schemeClr val="tx1"/>
                </a:solidFill>
                <a:effectLst/>
                <a:latin typeface="+mn-lt"/>
                <a:ea typeface="+mn-ea"/>
                <a:cs typeface="+mn-cs"/>
              </a:rPr>
              <a:t>cation. </a:t>
            </a:r>
            <a:r>
              <a:rPr lang="fr-FR" sz="1200" b="0" i="0" kern="1200" dirty="0" smtClean="0">
                <a:solidFill>
                  <a:schemeClr val="tx1"/>
                </a:solidFill>
                <a:effectLst/>
                <a:latin typeface="+mn-lt"/>
                <a:ea typeface="+mn-ea"/>
                <a:cs typeface="+mn-cs"/>
              </a:rPr>
              <a:t>Avoir des problèmes d'audition</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b="1" i="0" kern="1200" dirty="0" smtClean="0">
                <a:solidFill>
                  <a:schemeClr val="tx1"/>
                </a:solidFill>
                <a:effectLst/>
                <a:latin typeface="+mn-lt"/>
                <a:ea typeface="+mn-ea"/>
                <a:cs typeface="+mn-cs"/>
              </a:rPr>
              <a:t> - </a:t>
            </a:r>
            <a:r>
              <a:rPr lang="fr-FR" dirty="0" smtClean="0"/>
              <a:t>Avec l'âge, beaucoup d'entre nous deviennent un peu durs de la feuille.</a:t>
            </a:r>
          </a:p>
          <a:p>
            <a:endParaRPr lang="fr-FR" sz="1200" b="1" i="0" kern="1200" dirty="0" smtClean="0">
              <a:solidFill>
                <a:schemeClr val="tx1"/>
              </a:solidFill>
              <a:effectLst/>
              <a:latin typeface="+mn-lt"/>
              <a:ea typeface="+mn-ea"/>
              <a:cs typeface="+mn-cs"/>
            </a:endParaRPr>
          </a:p>
          <a:p>
            <a:endParaRPr lang="fr-FR" sz="1200" b="1"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a:t>
            </a:r>
            <a:r>
              <a:rPr lang="fr-FR" sz="1200" b="0" i="0" kern="1200" dirty="0" smtClean="0">
                <a:solidFill>
                  <a:schemeClr val="tx1"/>
                </a:solidFill>
                <a:effectLst/>
                <a:latin typeface="+mn-lt"/>
                <a:ea typeface="+mn-ea"/>
                <a:cs typeface="+mn-cs"/>
              </a:rPr>
              <a:t> En argot, les oreilles sont couramment, et depuis très longtemps, surnommées les feuilles de chou. De même, depuis le XVIe siècle ouïr dur est synonyme de mal entendre. De là à associer les deux pour en faire une expression imagée, il n'y avait qu'un pas que d'aucuns ont largement franchi. A noter qu'être dur de la feuille se décline en une locution toute aussi imagée et charmante : "Avoir les portugaises ensablées". </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27</a:t>
            </a:fld>
            <a:endParaRPr lang="fr-FR"/>
          </a:p>
        </p:txBody>
      </p:sp>
    </p:spTree>
    <p:extLst>
      <p:ext uri="{BB962C8B-B14F-4D97-AF65-F5344CB8AC3E}">
        <p14:creationId xmlns:p14="http://schemas.microsoft.com/office/powerpoint/2010/main" val="8112620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Mentir de façon éhontée et très souvent.</a:t>
            </a: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Avant que les dentistes n'aient de vrais cabinets médicaux avec pignon sur rue, il était courant que les malades qui avaient des dents gâtées se les fassent retirer par l'arracheur de dent, sur la place du village, les jours de foire. Souvenons-nous qu'à l'époque, le tout se déroulait sans anesthésie... Il était donc courant que l'arracheur de dents ait recours à quelques mensonges (" Mais non, vous ne sentirez presque rien je vous dis...), histoire que le client ne s'enfuie pas encourant. Les arracheurs de dents ont donc développé un art du mensonge encore réputé aujourd'hui.</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28</a:t>
            </a:fld>
            <a:endParaRPr lang="fr-FR"/>
          </a:p>
        </p:txBody>
      </p:sp>
    </p:spTree>
    <p:extLst>
      <p:ext uri="{BB962C8B-B14F-4D97-AF65-F5344CB8AC3E}">
        <p14:creationId xmlns:p14="http://schemas.microsoft.com/office/powerpoint/2010/main" val="11232508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Mentir de façon éhontée et très souvent.</a:t>
            </a: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Avant que les dentistes n'aient de vrais cabinets médicaux avec pignon sur rue, il était courant que les malades qui avaient des dents gâtées se les fassent retirer par l'arracheur de dent, sur la place du village, les jours de foire. Souvenons-nous qu'à l'époque, le tout se déroulait sans anesthésie... Il était donc courant que l'arracheur de dents ait recours à quelques mensonges (" Mais non, vous ne sentirez presque rien je vous dis...), histoire que le client ne s'enfuie pas encourant. Les arracheurs de dents ont donc développé un art du mensonge encore réputé aujourd'hui.</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29</a:t>
            </a:fld>
            <a:endParaRPr lang="fr-FR"/>
          </a:p>
        </p:txBody>
      </p:sp>
    </p:spTree>
    <p:extLst>
      <p:ext uri="{BB962C8B-B14F-4D97-AF65-F5344CB8AC3E}">
        <p14:creationId xmlns:p14="http://schemas.microsoft.com/office/powerpoint/2010/main" val="11232508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Mentir de façon éhontée et très souvent.</a:t>
            </a: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Avant que les dentistes n'aient de vrais cabinets médicaux avec pignon sur rue, il était courant que les malades qui avaient des dents gâtées se les fassent retirer par l'arracheur de dent, sur la place du village, les jours de foire. Souvenons-nous qu'à l'époque, le tout se déroulait sans anesthésie... Il était donc courant que l'arracheur de dents ait recours à quelques mensonges (" Mais non, vous ne sentirez presque rien je vous dis...), histoire que le client ne s'enfuie pas encourant. Les arracheurs de dents ont donc développé un art du mensonge encore réputé aujourd'hui.</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30</a:t>
            </a:fld>
            <a:endParaRPr lang="fr-FR"/>
          </a:p>
        </p:txBody>
      </p:sp>
    </p:spTree>
    <p:extLst>
      <p:ext uri="{BB962C8B-B14F-4D97-AF65-F5344CB8AC3E}">
        <p14:creationId xmlns:p14="http://schemas.microsoft.com/office/powerpoint/2010/main" val="11232508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Avoir l'œil cerclé d'une ecchymose après qu'il a reçu un coup.</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Cette expression trouve son explication dans... La cuisine ! Hé oui, on avait coutume d'appeler beurre noir la couleur du beurre qui cuisait lorsque l'on faisait des œufs au plat, rendant ainsi le blanc des œufs un peu coloré sur les bords. L'œil est donc dans cette image assimilé à l'œuf, dont le pourtour est noirci, c'est l'ecchymose. Logique. Autre variante culinaire, un œil au beurre noir peut également être appelé un œil poché.</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32</a:t>
            </a:fld>
            <a:endParaRPr lang="fr-FR"/>
          </a:p>
        </p:txBody>
      </p:sp>
    </p:spTree>
    <p:extLst>
      <p:ext uri="{BB962C8B-B14F-4D97-AF65-F5344CB8AC3E}">
        <p14:creationId xmlns:p14="http://schemas.microsoft.com/office/powerpoint/2010/main" val="1435416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Avoir l'œil cerclé d'une ecchymose après qu'il a reçu un coup.</a:t>
            </a: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Cette expression trouve son explication dans... La cuisine ! Hé oui, on avait coutume d'appeler beurre noir la couleur du beurre qui cuisait lorsque l'on faisait des œufs au plat, rendant ainsi le blanc des œuf </a:t>
            </a:r>
            <a:r>
              <a:rPr lang="fr-FR" sz="1200" b="0" i="0" kern="1200" dirty="0" err="1" smtClean="0">
                <a:solidFill>
                  <a:schemeClr val="tx1"/>
                </a:solidFill>
                <a:effectLst/>
                <a:latin typeface="+mn-lt"/>
                <a:ea typeface="+mn-ea"/>
                <a:cs typeface="+mn-cs"/>
              </a:rPr>
              <a:t>sun</a:t>
            </a:r>
            <a:r>
              <a:rPr lang="fr-FR" sz="1200" b="0" i="0" kern="1200" dirty="0" smtClean="0">
                <a:solidFill>
                  <a:schemeClr val="tx1"/>
                </a:solidFill>
                <a:effectLst/>
                <a:latin typeface="+mn-lt"/>
                <a:ea typeface="+mn-ea"/>
                <a:cs typeface="+mn-cs"/>
              </a:rPr>
              <a:t> peu coloré sur les bords. L'œil est donc dans cette image assimilé à l'œuf, dont le pourtour est noirci, c'est l'ecchymose. Logique. Autre variante culinaire, un œil au beurre noir peut également être appelé un œil poché.</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33</a:t>
            </a:fld>
            <a:endParaRPr lang="fr-FR"/>
          </a:p>
        </p:txBody>
      </p:sp>
    </p:spTree>
    <p:extLst>
      <p:ext uri="{BB962C8B-B14F-4D97-AF65-F5344CB8AC3E}">
        <p14:creationId xmlns:p14="http://schemas.microsoft.com/office/powerpoint/2010/main" val="143541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S'inquiéter, se faire du souci à propos de quelque chose.</a:t>
            </a:r>
          </a:p>
          <a:p>
            <a:r>
              <a:rPr lang="fr-FR" sz="1200" b="1" i="0" kern="1200" dirty="0" smtClean="0">
                <a:solidFill>
                  <a:schemeClr val="tx1"/>
                </a:solidFill>
                <a:effectLst/>
                <a:latin typeface="+mn-lt"/>
                <a:ea typeface="+mn-ea"/>
                <a:cs typeface="+mn-cs"/>
              </a:rPr>
              <a:t>Interprétation.</a:t>
            </a:r>
            <a:r>
              <a:rPr lang="fr-FR" sz="1200" b="0" i="0" kern="1200" dirty="0" smtClean="0">
                <a:solidFill>
                  <a:schemeClr val="tx1"/>
                </a:solidFill>
                <a:effectLst/>
                <a:latin typeface="+mn-lt"/>
                <a:ea typeface="+mn-ea"/>
                <a:cs typeface="+mn-cs"/>
              </a:rPr>
              <a:t> Cette expression médiévale est pleine de bon sens et pas si loin que ça de la vérité scientifique. Se faire du mauvais sang, c'est fabriquer du sang de mauvaise qualité à cause du souci qui nous perturbe. Sans pouvoir dire que le stress influe sur la composition de notre sang, il a en tout cas une influence désormais prouvée sur notre santé. Nos ancêtres l'avaient déjà compris.</a:t>
            </a:r>
          </a:p>
          <a:p>
            <a:r>
              <a:rPr lang="fr-FR" sz="1200" b="0" i="0" kern="1200" dirty="0" smtClean="0">
                <a:solidFill>
                  <a:schemeClr val="tx1"/>
                </a:solidFill>
                <a:effectLst/>
                <a:latin typeface="+mn-lt"/>
                <a:ea typeface="+mn-ea"/>
                <a:cs typeface="+mn-cs"/>
              </a:rPr>
              <a:t>"Se faire du mauvais sang" s'est aussi décliné au fil des années en diverses expressions approchantes : se faire de la bile (la bile est sécrétée par le foie, on y revient !), se faire un sang d'encre, se tourner les sangs, se ronger les sangs... A noter que ces formules sont souvent utilisées dans leur forme </a:t>
            </a:r>
            <a:r>
              <a:rPr lang="fr-FR" sz="1200" b="0" i="0" kern="1200" dirty="0" err="1" smtClean="0">
                <a:solidFill>
                  <a:schemeClr val="tx1"/>
                </a:solidFill>
                <a:effectLst/>
                <a:latin typeface="+mn-lt"/>
                <a:ea typeface="+mn-ea"/>
                <a:cs typeface="+mn-cs"/>
              </a:rPr>
              <a:t>négatice</a:t>
            </a:r>
            <a:r>
              <a:rPr lang="fr-FR" sz="1200" b="0" i="0" kern="1200" dirty="0" smtClean="0">
                <a:solidFill>
                  <a:schemeClr val="tx1"/>
                </a:solidFill>
                <a:effectLst/>
                <a:latin typeface="+mn-lt"/>
                <a:ea typeface="+mn-ea"/>
                <a:cs typeface="+mn-cs"/>
              </a:rPr>
              <a:t> : "Ne te fais pas de bile" par exemple, pour dire à quelqu'un de ne pas s'inquiéter.</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4</a:t>
            </a:fld>
            <a:endParaRPr lang="fr-FR"/>
          </a:p>
        </p:txBody>
      </p:sp>
    </p:spTree>
    <p:extLst>
      <p:ext uri="{BB962C8B-B14F-4D97-AF65-F5344CB8AC3E}">
        <p14:creationId xmlns:p14="http://schemas.microsoft.com/office/powerpoint/2010/main" val="39634513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Avoir l'œil cerclé d'une ecchymose après qu'il a reçu un coup.</a:t>
            </a: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Cette expression trouve son explication dans... La cuisine ! Hé oui, on avait coutume d'appeler beurre noir la couleur du beurre qui cuisait lorsque l'on faisait des œufs au plat, rendant ainsi le blanc des œuf </a:t>
            </a:r>
            <a:r>
              <a:rPr lang="fr-FR" sz="1200" b="0" i="0" kern="1200" dirty="0" err="1" smtClean="0">
                <a:solidFill>
                  <a:schemeClr val="tx1"/>
                </a:solidFill>
                <a:effectLst/>
                <a:latin typeface="+mn-lt"/>
                <a:ea typeface="+mn-ea"/>
                <a:cs typeface="+mn-cs"/>
              </a:rPr>
              <a:t>sun</a:t>
            </a:r>
            <a:r>
              <a:rPr lang="fr-FR" sz="1200" b="0" i="0" kern="1200" dirty="0" smtClean="0">
                <a:solidFill>
                  <a:schemeClr val="tx1"/>
                </a:solidFill>
                <a:effectLst/>
                <a:latin typeface="+mn-lt"/>
                <a:ea typeface="+mn-ea"/>
                <a:cs typeface="+mn-cs"/>
              </a:rPr>
              <a:t> peu coloré sur les bords. L'œil est donc dans cette image assimilé à l'œuf, dont le pourtour est noirci, c'est l'ecchymose. Logique. Autre variante culinaire, un œil au beurre noir peut également être appelé un œil poché.</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34</a:t>
            </a:fld>
            <a:endParaRPr lang="fr-FR"/>
          </a:p>
        </p:txBody>
      </p:sp>
    </p:spTree>
    <p:extLst>
      <p:ext uri="{BB962C8B-B14F-4D97-AF65-F5344CB8AC3E}">
        <p14:creationId xmlns:p14="http://schemas.microsoft.com/office/powerpoint/2010/main" val="143541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S'inquiéter, se faire du souci à propos de quelque chose.</a:t>
            </a:r>
          </a:p>
          <a:p>
            <a:r>
              <a:rPr lang="fr-FR" sz="1200" b="1" i="0" kern="1200" dirty="0" smtClean="0">
                <a:solidFill>
                  <a:schemeClr val="tx1"/>
                </a:solidFill>
                <a:effectLst/>
                <a:latin typeface="+mn-lt"/>
                <a:ea typeface="+mn-ea"/>
                <a:cs typeface="+mn-cs"/>
              </a:rPr>
              <a:t>Interprétation.</a:t>
            </a:r>
            <a:r>
              <a:rPr lang="fr-FR" sz="1200" b="0" i="0" kern="1200" dirty="0" smtClean="0">
                <a:solidFill>
                  <a:schemeClr val="tx1"/>
                </a:solidFill>
                <a:effectLst/>
                <a:latin typeface="+mn-lt"/>
                <a:ea typeface="+mn-ea"/>
                <a:cs typeface="+mn-cs"/>
              </a:rPr>
              <a:t> Cette expression médiévale est pleine de bon sens et pas si loin que ça de la vérité scientifique. Se faire du mauvais sang, c'est fabriquer du sang de mauvaise qualité à cause du souci qui nous perturbe. Sans pouvoir dire que le stress influe sur la composition de notre sang, il a en tout cas une influence désormais prouvée sur notre santé. Nos ancêtres l'avaient déjà compris.</a:t>
            </a:r>
          </a:p>
          <a:p>
            <a:r>
              <a:rPr lang="fr-FR" sz="1200" b="0" i="0" kern="1200" dirty="0" smtClean="0">
                <a:solidFill>
                  <a:schemeClr val="tx1"/>
                </a:solidFill>
                <a:effectLst/>
                <a:latin typeface="+mn-lt"/>
                <a:ea typeface="+mn-ea"/>
                <a:cs typeface="+mn-cs"/>
              </a:rPr>
              <a:t>"Se faire du mauvais sang" s'est aussi décliné au fil des années en diverses expressions approchantes : se faire de la bile (la bile est sécrétée par le foie, on y revient !), se faire un sang d'encre, se tourner les sangs, se ronger les sangs... A noter que ces formules sont souvent utilisées dans leur forme </a:t>
            </a:r>
            <a:r>
              <a:rPr lang="fr-FR" sz="1200" b="0" i="0" kern="1200" dirty="0" err="1" smtClean="0">
                <a:solidFill>
                  <a:schemeClr val="tx1"/>
                </a:solidFill>
                <a:effectLst/>
                <a:latin typeface="+mn-lt"/>
                <a:ea typeface="+mn-ea"/>
                <a:cs typeface="+mn-cs"/>
              </a:rPr>
              <a:t>négatice</a:t>
            </a:r>
            <a:r>
              <a:rPr lang="fr-FR" sz="1200" b="0" i="0" kern="1200" dirty="0" smtClean="0">
                <a:solidFill>
                  <a:schemeClr val="tx1"/>
                </a:solidFill>
                <a:effectLst/>
                <a:latin typeface="+mn-lt"/>
                <a:ea typeface="+mn-ea"/>
                <a:cs typeface="+mn-cs"/>
              </a:rPr>
              <a:t> : "Ne te fais pas de bile" par exemple, pour dire à quelqu'un de ne pas s'inquiéter.</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5</a:t>
            </a:fld>
            <a:endParaRPr lang="fr-FR"/>
          </a:p>
        </p:txBody>
      </p:sp>
    </p:spTree>
    <p:extLst>
      <p:ext uri="{BB962C8B-B14F-4D97-AF65-F5344CB8AC3E}">
        <p14:creationId xmlns:p14="http://schemas.microsoft.com/office/powerpoint/2010/main" val="3963451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Etre dans un état nauséeux, avoir des problèmes digestifs.</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Et non, votre foie n'y est absolument pour rien dans cette histoire, le pauvre ! Rien à voir non plus avec une crise mystico-religieuse... En général, la crise de foie désigne une indigestion, souvent liée à des excès alimentaires. Elle est un must du temps des fêtes, par exemple. "Cette expression est propre aux pays latins, explique Pascale Bernard, ingénieure de recherche au laboratoire d'analyse et traitement informatique de la langue française (</a:t>
            </a:r>
            <a:r>
              <a:rPr lang="fr-FR" sz="1200" b="0" i="0" kern="1200" dirty="0" err="1" smtClean="0">
                <a:solidFill>
                  <a:schemeClr val="tx1"/>
                </a:solidFill>
                <a:effectLst/>
                <a:latin typeface="+mn-lt"/>
                <a:ea typeface="+mn-ea"/>
                <a:cs typeface="+mn-cs"/>
              </a:rPr>
              <a:t>Atilf</a:t>
            </a:r>
            <a:r>
              <a:rPr lang="fr-FR" sz="1200" b="0" i="0" kern="1200" dirty="0" smtClean="0">
                <a:solidFill>
                  <a:schemeClr val="tx1"/>
                </a:solidFill>
                <a:effectLst/>
                <a:latin typeface="+mn-lt"/>
                <a:ea typeface="+mn-ea"/>
                <a:cs typeface="+mn-cs"/>
              </a:rPr>
              <a:t>). On ne sait pas bien d'où vient cette erreur mais le magazine Le Point qualifiait cette expression, en 1978, d' "invention médico-mondaine". Peut-être une façon un peu plus noble de désigner ce dérèglement. Lors que les patients arrivent chez lui en se plaignant de faire une crise de foie, le médecin rectifie l'erreur."</a:t>
            </a:r>
          </a:p>
          <a:p>
            <a:r>
              <a:rPr lang="fr-FR" sz="1200" b="0" i="0" kern="1200" dirty="0" smtClean="0">
                <a:solidFill>
                  <a:schemeClr val="tx1"/>
                </a:solidFill>
                <a:effectLst/>
                <a:latin typeface="+mn-lt"/>
                <a:ea typeface="+mn-ea"/>
                <a:cs typeface="+mn-cs"/>
              </a:rPr>
              <a:t>Les maladies du foie ne provoquent généralement pas les mêmes symptômes et sont souvent plus graves qu'une simple indigestion.</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6</a:t>
            </a:fld>
            <a:endParaRPr lang="fr-FR"/>
          </a:p>
        </p:txBody>
      </p:sp>
    </p:spTree>
    <p:extLst>
      <p:ext uri="{BB962C8B-B14F-4D97-AF65-F5344CB8AC3E}">
        <p14:creationId xmlns:p14="http://schemas.microsoft.com/office/powerpoint/2010/main" val="3842232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Etre dans un état nauséeux, avoir des problèmes digestifs.</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Et non, votre foie n'y est absolument pour rien dans cette histoire, le pauvre ! Rien à voir non plus avec une crise mystico-religieuse... En général, la crise de foie désigne une indigestion, souvent liée à des excès alimentaires. Elle est un must du temps des fêtes, par exemple. "Cette expression est propre aux pays latins, explique Pascale Bernard, ingénieure de recherche au laboratoire d'analyse et traitement informatique de la langue française (</a:t>
            </a:r>
            <a:r>
              <a:rPr lang="fr-FR" sz="1200" b="0" i="0" kern="1200" dirty="0" err="1" smtClean="0">
                <a:solidFill>
                  <a:schemeClr val="tx1"/>
                </a:solidFill>
                <a:effectLst/>
                <a:latin typeface="+mn-lt"/>
                <a:ea typeface="+mn-ea"/>
                <a:cs typeface="+mn-cs"/>
              </a:rPr>
              <a:t>Atilf</a:t>
            </a:r>
            <a:r>
              <a:rPr lang="fr-FR" sz="1200" b="0" i="0" kern="1200" dirty="0" smtClean="0">
                <a:solidFill>
                  <a:schemeClr val="tx1"/>
                </a:solidFill>
                <a:effectLst/>
                <a:latin typeface="+mn-lt"/>
                <a:ea typeface="+mn-ea"/>
                <a:cs typeface="+mn-cs"/>
              </a:rPr>
              <a:t>). On ne sait pas bien d'où vient cette erreur mais le magazine Le Point qualifiait cette expression, en 1978, d' "invention médico-mondaine". Peut-être une façon un peu plus noble de désigner ce dérèglement. Lors que les patients arrivent chez lui en se plaignant de faire une crise de foie, le médecin rectifie l'erreur."</a:t>
            </a:r>
          </a:p>
          <a:p>
            <a:r>
              <a:rPr lang="fr-FR" sz="1200" b="0" i="0" kern="1200" dirty="0" smtClean="0">
                <a:solidFill>
                  <a:schemeClr val="tx1"/>
                </a:solidFill>
                <a:effectLst/>
                <a:latin typeface="+mn-lt"/>
                <a:ea typeface="+mn-ea"/>
                <a:cs typeface="+mn-cs"/>
              </a:rPr>
              <a:t>Les maladies du foie ne provoquent généralement pas les mêmes symptômes et sont souvent plus graves qu'une simple indigestion.</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7</a:t>
            </a:fld>
            <a:endParaRPr lang="fr-FR"/>
          </a:p>
        </p:txBody>
      </p:sp>
    </p:spTree>
    <p:extLst>
      <p:ext uri="{BB962C8B-B14F-4D97-AF65-F5344CB8AC3E}">
        <p14:creationId xmlns:p14="http://schemas.microsoft.com/office/powerpoint/2010/main" val="3842232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 </a:t>
            </a:r>
            <a:r>
              <a:rPr lang="fr-FR" sz="1200" b="0" i="0" kern="1200" dirty="0" smtClean="0">
                <a:solidFill>
                  <a:schemeClr val="tx1"/>
                </a:solidFill>
                <a:effectLst/>
                <a:latin typeface="+mn-lt"/>
                <a:ea typeface="+mn-ea"/>
                <a:cs typeface="+mn-cs"/>
              </a:rPr>
              <a:t>Etre dans un état nauséeux, avoir des problèmes digestifs.</a:t>
            </a:r>
          </a:p>
          <a:p>
            <a:endParaRPr lang="fr-FR" sz="1200" b="0"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Et non, votre foie n'y est absolument pour rien dans cette histoire, le pauvre ! Rien à voir non plus avec une crise mystico-religieuse... En général, la crise de foie désigne une indigestion, souvent liée à des excès alimentaires. Elle est un must du temps des fêtes, par exemple. "Cette expression est propre aux pays latins, explique Pascale Bernard, ingénieure de recherche au laboratoire d'analyse et traitement informatique de la langue française (</a:t>
            </a:r>
            <a:r>
              <a:rPr lang="fr-FR" sz="1200" b="0" i="0" kern="1200" dirty="0" err="1" smtClean="0">
                <a:solidFill>
                  <a:schemeClr val="tx1"/>
                </a:solidFill>
                <a:effectLst/>
                <a:latin typeface="+mn-lt"/>
                <a:ea typeface="+mn-ea"/>
                <a:cs typeface="+mn-cs"/>
              </a:rPr>
              <a:t>Atilf</a:t>
            </a:r>
            <a:r>
              <a:rPr lang="fr-FR" sz="1200" b="0" i="0" kern="1200" dirty="0" smtClean="0">
                <a:solidFill>
                  <a:schemeClr val="tx1"/>
                </a:solidFill>
                <a:effectLst/>
                <a:latin typeface="+mn-lt"/>
                <a:ea typeface="+mn-ea"/>
                <a:cs typeface="+mn-cs"/>
              </a:rPr>
              <a:t>). On ne sait pas bien d'où vient cette erreur mais le magazine Le Point qualifiait cette expression, en 1978, d' "invention médico-mondaine". Peut-être une façon un peu plus noble de désigner ce dérèglement. Lors que les patients arrivent chez lui en se plaignant de faire une crise de foie, le médecin rectifie l'erreur."</a:t>
            </a:r>
          </a:p>
          <a:p>
            <a:r>
              <a:rPr lang="fr-FR" sz="1200" b="0" i="0" kern="1200" dirty="0" smtClean="0">
                <a:solidFill>
                  <a:schemeClr val="tx1"/>
                </a:solidFill>
                <a:effectLst/>
                <a:latin typeface="+mn-lt"/>
                <a:ea typeface="+mn-ea"/>
                <a:cs typeface="+mn-cs"/>
              </a:rPr>
              <a:t>Les maladies du foie ne provoquent généralement pas les mêmes symptômes et sont souvent plus graves qu'une simple indigestion.</a:t>
            </a:r>
          </a:p>
          <a:p>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8</a:t>
            </a:fld>
            <a:endParaRPr lang="fr-FR"/>
          </a:p>
        </p:txBody>
      </p:sp>
    </p:spTree>
    <p:extLst>
      <p:ext uri="{BB962C8B-B14F-4D97-AF65-F5344CB8AC3E}">
        <p14:creationId xmlns:p14="http://schemas.microsoft.com/office/powerpoint/2010/main" val="3842232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Se sentir faible, ne plus avoir de force dans les jambes.</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Pas difficile de comprendre que si l'on a les jambes en coton, on ne risque pas d'aller bien loin. Vous avez déjà éprouvé cette sensation, en montant un escalier, que les forces de vos jambes étaient en train de vous quitter ? Cette impression que des fourmis étaient en train de s'emparer petit à petit de vos membres inférieurs ? Vous aviez alors les jambes en coton, les pattes en flanelle quoi ou encore les guiboles en pâté de foie ou en nougat. Hé oui, cette forme de fatigue a donné lieu aux expressions les plus imagées. Dans les pires des cas, les jambes en coton sont le signe d'un malaise qui peut évoluer en perte de connaissance. Mais, la plupart du temps, il s'agit tout simplement d'un état de fatigue passagère ou d'un effort trop important entraînant une baisse d'énergie. Il suffit alors de s'asseoir pour retrouver bien vite ses jambes en chair et en os.</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9</a:t>
            </a:fld>
            <a:endParaRPr lang="fr-FR"/>
          </a:p>
        </p:txBody>
      </p:sp>
    </p:spTree>
    <p:extLst>
      <p:ext uri="{BB962C8B-B14F-4D97-AF65-F5344CB8AC3E}">
        <p14:creationId xmlns:p14="http://schemas.microsoft.com/office/powerpoint/2010/main" val="945075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kern="1200" dirty="0" smtClean="0">
                <a:solidFill>
                  <a:schemeClr val="tx1"/>
                </a:solidFill>
                <a:effectLst/>
                <a:latin typeface="+mn-lt"/>
                <a:ea typeface="+mn-ea"/>
                <a:cs typeface="+mn-cs"/>
              </a:rPr>
              <a:t>Signification.</a:t>
            </a:r>
            <a:r>
              <a:rPr lang="fr-FR" sz="1200" b="0" i="0" kern="1200" dirty="0" smtClean="0">
                <a:solidFill>
                  <a:schemeClr val="tx1"/>
                </a:solidFill>
                <a:effectLst/>
                <a:latin typeface="+mn-lt"/>
                <a:ea typeface="+mn-ea"/>
                <a:cs typeface="+mn-cs"/>
              </a:rPr>
              <a:t> Se sentir faible, ne plus avoir de force dans les jambes.</a:t>
            </a: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a:t>
            </a:r>
            <a:r>
              <a:rPr lang="fr-FR" sz="1200" b="1" i="0" kern="1200" dirty="0" smtClean="0">
                <a:solidFill>
                  <a:schemeClr val="tx1"/>
                </a:solidFill>
                <a:effectLst/>
                <a:latin typeface="+mn-lt"/>
                <a:ea typeface="+mn-ea"/>
                <a:cs typeface="+mn-cs"/>
              </a:rPr>
              <a:t>Interprétation. </a:t>
            </a:r>
            <a:r>
              <a:rPr lang="fr-FR" sz="1200" b="0" i="0" kern="1200" dirty="0" smtClean="0">
                <a:solidFill>
                  <a:schemeClr val="tx1"/>
                </a:solidFill>
                <a:effectLst/>
                <a:latin typeface="+mn-lt"/>
                <a:ea typeface="+mn-ea"/>
                <a:cs typeface="+mn-cs"/>
              </a:rPr>
              <a:t>Pas difficile de comprendre que si l'on a les jambes en coton, on ne risque pas d'aller bien loin. Vous avez déjà éprouvé cette sensation, en montant un escalier, que les forces de vos jambes étaient en train de vous quitter ? Cette impression que des fourmis étaient en train de s'emparer petit à petit de vos membres inférieurs ? Vous aviez alors les jambes en coton, les pattes en flanelle quoi ou encore les guiboles en pâté de foie ou en nougat. Hé oui, cette forme de fatigue a donné lieu aux expressions les plus imagées. Dans les pires des cas, les jambes en coton sont le signe d'un malaise qui peut évoluer en perte de connaissance. Mais, la plupart du temps, il s'agit tout simplement d'un état de fatigue passagère ou d'un effort trop important entraînant une baisse d'énergie. Il suffit alors de s'asseoir pour retrouver bien vite ses jambes en chair et en os.</a:t>
            </a:r>
            <a:endParaRPr lang="fr-FR" dirty="0"/>
          </a:p>
        </p:txBody>
      </p:sp>
      <p:sp>
        <p:nvSpPr>
          <p:cNvPr id="4" name="Slide Number Placeholder 3"/>
          <p:cNvSpPr>
            <a:spLocks noGrp="1"/>
          </p:cNvSpPr>
          <p:nvPr>
            <p:ph type="sldNum" sz="quarter" idx="10"/>
          </p:nvPr>
        </p:nvSpPr>
        <p:spPr/>
        <p:txBody>
          <a:bodyPr/>
          <a:lstStyle/>
          <a:p>
            <a:fld id="{438A37DF-79A1-48B7-B224-24DB3E6D6873}" type="slidenum">
              <a:rPr lang="fr-FR" smtClean="0"/>
              <a:t>10</a:t>
            </a:fld>
            <a:endParaRPr lang="fr-FR"/>
          </a:p>
        </p:txBody>
      </p:sp>
    </p:spTree>
    <p:extLst>
      <p:ext uri="{BB962C8B-B14F-4D97-AF65-F5344CB8AC3E}">
        <p14:creationId xmlns:p14="http://schemas.microsoft.com/office/powerpoint/2010/main" val="945075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D4C6D4B8-8BFA-4AEC-9AC5-2F4680A76995}" type="datetimeFigureOut">
              <a:rPr lang="fr-FR" smtClean="0"/>
              <a:t>29/09/2014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3527831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4C6D4B8-8BFA-4AEC-9AC5-2F4680A76995}" type="datetimeFigureOut">
              <a:rPr lang="fr-FR" smtClean="0"/>
              <a:t>29/09/2014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2141668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4C6D4B8-8BFA-4AEC-9AC5-2F4680A76995}" type="datetimeFigureOut">
              <a:rPr lang="fr-FR" smtClean="0"/>
              <a:t>29/09/2014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3263145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4C6D4B8-8BFA-4AEC-9AC5-2F4680A76995}" type="datetimeFigureOut">
              <a:rPr lang="fr-FR" smtClean="0"/>
              <a:t>29/09/2014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2710654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C6D4B8-8BFA-4AEC-9AC5-2F4680A76995}" type="datetimeFigureOut">
              <a:rPr lang="fr-FR" smtClean="0"/>
              <a:t>29/09/2014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1437489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D4C6D4B8-8BFA-4AEC-9AC5-2F4680A76995}" type="datetimeFigureOut">
              <a:rPr lang="fr-FR" smtClean="0"/>
              <a:t>29/09/2014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3846282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D4C6D4B8-8BFA-4AEC-9AC5-2F4680A76995}" type="datetimeFigureOut">
              <a:rPr lang="fr-FR" smtClean="0"/>
              <a:t>29/09/2014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3378384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D4C6D4B8-8BFA-4AEC-9AC5-2F4680A76995}" type="datetimeFigureOut">
              <a:rPr lang="fr-FR" smtClean="0"/>
              <a:t>29/09/2014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1345241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C6D4B8-8BFA-4AEC-9AC5-2F4680A76995}" type="datetimeFigureOut">
              <a:rPr lang="fr-FR" smtClean="0"/>
              <a:t>29/09/2014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515350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6D4B8-8BFA-4AEC-9AC5-2F4680A76995}" type="datetimeFigureOut">
              <a:rPr lang="fr-FR" smtClean="0"/>
              <a:t>29/09/2014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3226393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6D4B8-8BFA-4AEC-9AC5-2F4680A76995}" type="datetimeFigureOut">
              <a:rPr lang="fr-FR" smtClean="0"/>
              <a:t>29/09/2014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85738D1-02E6-4FEF-AC05-0C729D0C24ED}" type="slidenum">
              <a:rPr lang="fr-FR" smtClean="0"/>
              <a:t>‹#›</a:t>
            </a:fld>
            <a:endParaRPr lang="fr-FR"/>
          </a:p>
        </p:txBody>
      </p:sp>
    </p:spTree>
    <p:extLst>
      <p:ext uri="{BB962C8B-B14F-4D97-AF65-F5344CB8AC3E}">
        <p14:creationId xmlns:p14="http://schemas.microsoft.com/office/powerpoint/2010/main" val="45320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C6D4B8-8BFA-4AEC-9AC5-2F4680A76995}" type="datetimeFigureOut">
              <a:rPr lang="fr-FR" smtClean="0"/>
              <a:t>29/09/2014</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5738D1-02E6-4FEF-AC05-0C729D0C24ED}" type="slidenum">
              <a:rPr lang="fr-FR" smtClean="0"/>
              <a:t>‹#›</a:t>
            </a:fld>
            <a:endParaRPr lang="fr-FR"/>
          </a:p>
        </p:txBody>
      </p:sp>
    </p:spTree>
    <p:extLst>
      <p:ext uri="{BB962C8B-B14F-4D97-AF65-F5344CB8AC3E}">
        <p14:creationId xmlns:p14="http://schemas.microsoft.com/office/powerpoint/2010/main" val="399696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quizz.biz/quizz-778591.htm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cms.journaldesfemmes.com/image_cms/original/328740-avoir-un-chat-dans-la-go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965771"/>
            <a:ext cx="6984776" cy="599160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28076" y="319440"/>
            <a:ext cx="8738290" cy="646331"/>
          </a:xfrm>
          <a:prstGeom prst="rect">
            <a:avLst/>
          </a:prstGeom>
        </p:spPr>
        <p:txBody>
          <a:bodyPr wrap="none">
            <a:spAutoFit/>
          </a:bodyPr>
          <a:lstStyle/>
          <a:p>
            <a:r>
              <a:rPr lang="fr-FR" sz="3600" b="1" dirty="0" smtClean="0"/>
              <a:t>Aujourd’hui, j’ai un </a:t>
            </a:r>
            <a:r>
              <a:rPr lang="fr-FR" sz="3600" b="1" dirty="0"/>
              <a:t>chat dans la gorge</a:t>
            </a:r>
          </a:p>
        </p:txBody>
      </p:sp>
    </p:spTree>
    <p:extLst>
      <p:ext uri="{BB962C8B-B14F-4D97-AF65-F5344CB8AC3E}">
        <p14:creationId xmlns:p14="http://schemas.microsoft.com/office/powerpoint/2010/main" val="298805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voir les jambes en coton, c'est moins pratique pour mettre un pied deva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764704"/>
            <a:ext cx="5688632" cy="4835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155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voir les jambes en coton, c'est moins pratique pour mettre un pied deva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764704"/>
            <a:ext cx="5688632" cy="483533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95536" y="5949280"/>
            <a:ext cx="8208912" cy="830997"/>
          </a:xfrm>
          <a:prstGeom prst="rect">
            <a:avLst/>
          </a:prstGeom>
          <a:noFill/>
        </p:spPr>
        <p:txBody>
          <a:bodyPr wrap="square" rtlCol="0">
            <a:spAutoFit/>
          </a:bodyPr>
          <a:lstStyle/>
          <a:p>
            <a:r>
              <a:rPr lang="fr-FR" sz="4800" b="1" dirty="0" smtClean="0"/>
              <a:t>Avoir les jambes en coton.</a:t>
            </a:r>
            <a:endParaRPr lang="fr-FR" sz="4800" b="1" dirty="0"/>
          </a:p>
        </p:txBody>
      </p:sp>
    </p:spTree>
    <p:extLst>
      <p:ext uri="{BB962C8B-B14F-4D97-AF65-F5344CB8AC3E}">
        <p14:creationId xmlns:p14="http://schemas.microsoft.com/office/powerpoint/2010/main" val="869132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492896"/>
            <a:ext cx="8831264" cy="1015663"/>
          </a:xfrm>
          <a:prstGeom prst="rect">
            <a:avLst/>
          </a:prstGeom>
        </p:spPr>
        <p:txBody>
          <a:bodyPr wrap="none">
            <a:spAutoFit/>
          </a:bodyPr>
          <a:lstStyle/>
          <a:p>
            <a:r>
              <a:rPr lang="fr-FR" sz="6000" b="1" dirty="0"/>
              <a:t>Avoir mal aux cheveux</a:t>
            </a:r>
          </a:p>
        </p:txBody>
      </p:sp>
    </p:spTree>
    <p:extLst>
      <p:ext uri="{BB962C8B-B14F-4D97-AF65-F5344CB8AC3E}">
        <p14:creationId xmlns:p14="http://schemas.microsoft.com/office/powerpoint/2010/main" val="988812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292" y="228599"/>
            <a:ext cx="7261051" cy="5532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8217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5805264"/>
            <a:ext cx="7101624" cy="830997"/>
          </a:xfrm>
          <a:prstGeom prst="rect">
            <a:avLst/>
          </a:prstGeom>
        </p:spPr>
        <p:txBody>
          <a:bodyPr wrap="none">
            <a:spAutoFit/>
          </a:bodyPr>
          <a:lstStyle/>
          <a:p>
            <a:r>
              <a:rPr lang="fr-FR" sz="4800" b="1" dirty="0"/>
              <a:t>Avoir mal aux cheveux</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292" y="228599"/>
            <a:ext cx="7261051" cy="5532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1428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520" y="2708920"/>
            <a:ext cx="9357049" cy="830997"/>
          </a:xfrm>
          <a:prstGeom prst="rect">
            <a:avLst/>
          </a:prstGeom>
        </p:spPr>
        <p:txBody>
          <a:bodyPr wrap="none">
            <a:spAutoFit/>
          </a:bodyPr>
          <a:lstStyle/>
          <a:p>
            <a:r>
              <a:rPr lang="fr-FR" sz="4800" b="1" dirty="0"/>
              <a:t>Avoir l'estomac dans les talons</a:t>
            </a:r>
          </a:p>
        </p:txBody>
      </p:sp>
    </p:spTree>
    <p:extLst>
      <p:ext uri="{BB962C8B-B14F-4D97-AF65-F5344CB8AC3E}">
        <p14:creationId xmlns:p14="http://schemas.microsoft.com/office/powerpoint/2010/main" val="3130465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588" y="476672"/>
            <a:ext cx="7488832" cy="4987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1570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520" y="5910371"/>
            <a:ext cx="9357049" cy="830997"/>
          </a:xfrm>
          <a:prstGeom prst="rect">
            <a:avLst/>
          </a:prstGeom>
        </p:spPr>
        <p:txBody>
          <a:bodyPr wrap="none">
            <a:spAutoFit/>
          </a:bodyPr>
          <a:lstStyle/>
          <a:p>
            <a:r>
              <a:rPr lang="fr-FR" sz="4800" b="1" dirty="0"/>
              <a:t>Avoir l'estomac dans les talons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588" y="476672"/>
            <a:ext cx="7488832" cy="4987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1556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encrypted-tbn2.gstatic.com/images?q=tbn:ANd9GcS6eiJ0JpJOegfx1KRxDRDZ9bDAGlznF-sKMUAWgIBR4-Lbv_Qx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450" y="692696"/>
            <a:ext cx="8729038" cy="5513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47152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2060848"/>
            <a:ext cx="7992888" cy="2123658"/>
          </a:xfrm>
          <a:prstGeom prst="rect">
            <a:avLst/>
          </a:prstGeom>
        </p:spPr>
        <p:txBody>
          <a:bodyPr wrap="square">
            <a:spAutoFit/>
          </a:bodyPr>
          <a:lstStyle/>
          <a:p>
            <a:r>
              <a:rPr lang="fr-FR" sz="6600" b="1" dirty="0" smtClean="0"/>
              <a:t>Avoir </a:t>
            </a:r>
            <a:r>
              <a:rPr lang="fr-FR" sz="6600" b="1" dirty="0"/>
              <a:t>les yeux plus gros que le </a:t>
            </a:r>
            <a:r>
              <a:rPr lang="fr-FR" sz="6600" b="1" dirty="0" smtClean="0"/>
              <a:t>ventre</a:t>
            </a:r>
            <a:endParaRPr lang="fr-FR" sz="6600" b="1" dirty="0"/>
          </a:p>
        </p:txBody>
      </p:sp>
    </p:spTree>
    <p:extLst>
      <p:ext uri="{BB962C8B-B14F-4D97-AF65-F5344CB8AC3E}">
        <p14:creationId xmlns:p14="http://schemas.microsoft.com/office/powerpoint/2010/main" val="304118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412776"/>
            <a:ext cx="8640960" cy="3139321"/>
          </a:xfrm>
          <a:prstGeom prst="rect">
            <a:avLst/>
          </a:prstGeom>
        </p:spPr>
        <p:txBody>
          <a:bodyPr wrap="square">
            <a:spAutoFit/>
          </a:bodyPr>
          <a:lstStyle/>
          <a:p>
            <a:pPr algn="ctr"/>
            <a:r>
              <a:rPr lang="fr-FR" sz="6600" dirty="0">
                <a:latin typeface="+mj-lt"/>
              </a:rPr>
              <a:t>Ces expressions médicales qui ne veulent rien dire</a:t>
            </a:r>
          </a:p>
        </p:txBody>
      </p:sp>
    </p:spTree>
    <p:extLst>
      <p:ext uri="{BB962C8B-B14F-4D97-AF65-F5344CB8AC3E}">
        <p14:creationId xmlns:p14="http://schemas.microsoft.com/office/powerpoint/2010/main" val="30424082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lewebpedagogique.com/sacha7/files/2012/04/avoir_les_yeux.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7620000" cy="5362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31025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lewebpedagogique.com/sacha7/files/2012/04/avoir_les_yeux.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71400"/>
            <a:ext cx="7620000" cy="536257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53108" y="4705411"/>
            <a:ext cx="7992888" cy="2123658"/>
          </a:xfrm>
          <a:prstGeom prst="rect">
            <a:avLst/>
          </a:prstGeom>
        </p:spPr>
        <p:txBody>
          <a:bodyPr wrap="square">
            <a:spAutoFit/>
          </a:bodyPr>
          <a:lstStyle/>
          <a:p>
            <a:r>
              <a:rPr lang="fr-FR" sz="6600" b="1" dirty="0" smtClean="0"/>
              <a:t>Avoir </a:t>
            </a:r>
            <a:r>
              <a:rPr lang="fr-FR" sz="6600" b="1" dirty="0"/>
              <a:t>les yeux plus gros que le </a:t>
            </a:r>
            <a:r>
              <a:rPr lang="fr-FR" sz="6600" b="1" dirty="0" smtClean="0"/>
              <a:t>ventre</a:t>
            </a:r>
            <a:endParaRPr lang="fr-FR" sz="6600" b="1" dirty="0"/>
          </a:p>
        </p:txBody>
      </p:sp>
    </p:spTree>
    <p:extLst>
      <p:ext uri="{BB962C8B-B14F-4D97-AF65-F5344CB8AC3E}">
        <p14:creationId xmlns:p14="http://schemas.microsoft.com/office/powerpoint/2010/main" val="18305497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634163"/>
            <a:ext cx="7704856" cy="2308324"/>
          </a:xfrm>
          <a:prstGeom prst="rect">
            <a:avLst/>
          </a:prstGeom>
        </p:spPr>
        <p:txBody>
          <a:bodyPr wrap="square">
            <a:spAutoFit/>
          </a:bodyPr>
          <a:lstStyle/>
          <a:p>
            <a:pPr algn="ctr"/>
            <a:r>
              <a:rPr lang="fr-FR" sz="7200" b="1" dirty="0" smtClean="0"/>
              <a:t>Avoir un poil dans la main</a:t>
            </a:r>
            <a:endParaRPr lang="fr-FR" sz="7200" b="1" dirty="0"/>
          </a:p>
        </p:txBody>
      </p:sp>
    </p:spTree>
    <p:extLst>
      <p:ext uri="{BB962C8B-B14F-4D97-AF65-F5344CB8AC3E}">
        <p14:creationId xmlns:p14="http://schemas.microsoft.com/office/powerpoint/2010/main" val="9777309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75886"/>
            <a:ext cx="8280920" cy="6947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06427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268760"/>
            <a:ext cx="6599884" cy="707886"/>
          </a:xfrm>
          <a:prstGeom prst="rect">
            <a:avLst/>
          </a:prstGeom>
        </p:spPr>
        <p:txBody>
          <a:bodyPr wrap="none">
            <a:spAutoFit/>
          </a:bodyPr>
          <a:lstStyle/>
          <a:p>
            <a:r>
              <a:rPr lang="fr-FR" sz="4000" b="1" dirty="0" smtClean="0"/>
              <a:t>Avoir un poil dans la main</a:t>
            </a:r>
            <a:endParaRPr lang="fr-FR" sz="4000" b="1"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6510" y="1976646"/>
            <a:ext cx="4684390" cy="4562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9269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996480"/>
            <a:ext cx="7537641" cy="1015663"/>
          </a:xfrm>
          <a:prstGeom prst="rect">
            <a:avLst/>
          </a:prstGeom>
        </p:spPr>
        <p:txBody>
          <a:bodyPr wrap="none">
            <a:spAutoFit/>
          </a:bodyPr>
          <a:lstStyle/>
          <a:p>
            <a:r>
              <a:rPr lang="fr-FR" sz="6000" b="1" dirty="0"/>
              <a:t>Etre dur de la feuille</a:t>
            </a:r>
          </a:p>
        </p:txBody>
      </p:sp>
    </p:spTree>
    <p:extLst>
      <p:ext uri="{BB962C8B-B14F-4D97-AF65-F5344CB8AC3E}">
        <p14:creationId xmlns:p14="http://schemas.microsoft.com/office/powerpoint/2010/main" val="16166454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vec l'âge, beaucoup d'entre nous deviennent un peu durs de la feui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82527"/>
            <a:ext cx="7055389" cy="5997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43851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vec l'âge, beaucoup d'entre nous deviennent un peu durs de la feui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82527"/>
            <a:ext cx="7055389" cy="599708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475656" y="5814556"/>
            <a:ext cx="6067687" cy="830997"/>
          </a:xfrm>
          <a:prstGeom prst="rect">
            <a:avLst/>
          </a:prstGeom>
        </p:spPr>
        <p:txBody>
          <a:bodyPr wrap="none">
            <a:spAutoFit/>
          </a:bodyPr>
          <a:lstStyle/>
          <a:p>
            <a:r>
              <a:rPr lang="fr-FR" sz="4800" b="1" dirty="0"/>
              <a:t>Etre dur de la feuille</a:t>
            </a:r>
          </a:p>
        </p:txBody>
      </p:sp>
    </p:spTree>
    <p:extLst>
      <p:ext uri="{BB962C8B-B14F-4D97-AF65-F5344CB8AC3E}">
        <p14:creationId xmlns:p14="http://schemas.microsoft.com/office/powerpoint/2010/main" val="10582004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1" y="1772816"/>
            <a:ext cx="7776864" cy="3139321"/>
          </a:xfrm>
          <a:prstGeom prst="rect">
            <a:avLst/>
          </a:prstGeom>
        </p:spPr>
        <p:txBody>
          <a:bodyPr wrap="square">
            <a:spAutoFit/>
          </a:bodyPr>
          <a:lstStyle/>
          <a:p>
            <a:pPr algn="ctr"/>
            <a:r>
              <a:rPr lang="fr-FR" sz="6600" b="1" dirty="0"/>
              <a:t>Mentir comme un arracheur de dents</a:t>
            </a:r>
          </a:p>
        </p:txBody>
      </p:sp>
    </p:spTree>
    <p:extLst>
      <p:ext uri="{BB962C8B-B14F-4D97-AF65-F5344CB8AC3E}">
        <p14:creationId xmlns:p14="http://schemas.microsoft.com/office/powerpoint/2010/main" val="17770921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98019"/>
            <a:ext cx="7344816" cy="6042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1983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412776"/>
            <a:ext cx="8232849" cy="2308324"/>
          </a:xfrm>
          <a:prstGeom prst="rect">
            <a:avLst/>
          </a:prstGeom>
        </p:spPr>
        <p:txBody>
          <a:bodyPr wrap="square">
            <a:spAutoFit/>
          </a:bodyPr>
          <a:lstStyle/>
          <a:p>
            <a:r>
              <a:rPr lang="fr-FR" sz="7200" b="1" dirty="0"/>
              <a:t>Se faire du mauvais sang</a:t>
            </a:r>
          </a:p>
        </p:txBody>
      </p:sp>
    </p:spTree>
    <p:extLst>
      <p:ext uri="{BB962C8B-B14F-4D97-AF65-F5344CB8AC3E}">
        <p14:creationId xmlns:p14="http://schemas.microsoft.com/office/powerpoint/2010/main" val="12379944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2035" y="6122530"/>
            <a:ext cx="8539517" cy="646331"/>
          </a:xfrm>
          <a:prstGeom prst="rect">
            <a:avLst/>
          </a:prstGeom>
        </p:spPr>
        <p:txBody>
          <a:bodyPr wrap="none">
            <a:spAutoFit/>
          </a:bodyPr>
          <a:lstStyle/>
          <a:p>
            <a:r>
              <a:rPr lang="fr-FR" sz="3600" b="1" dirty="0"/>
              <a:t>Mentir comme un arracheur de dents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98019"/>
            <a:ext cx="7344816" cy="6042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48087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706" y="-171400"/>
            <a:ext cx="10621290" cy="7128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10603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860" y="1929884"/>
            <a:ext cx="8290596" cy="2308324"/>
          </a:xfrm>
          <a:prstGeom prst="rect">
            <a:avLst/>
          </a:prstGeom>
        </p:spPr>
        <p:txBody>
          <a:bodyPr wrap="square">
            <a:spAutoFit/>
          </a:bodyPr>
          <a:lstStyle/>
          <a:p>
            <a:pPr algn="ctr"/>
            <a:r>
              <a:rPr lang="fr-FR" sz="7200" b="1" dirty="0"/>
              <a:t>Avoir un </a:t>
            </a:r>
            <a:r>
              <a:rPr lang="fr-FR" sz="7200" b="1" dirty="0" smtClean="0"/>
              <a:t>œil </a:t>
            </a:r>
            <a:r>
              <a:rPr lang="fr-FR" sz="7200" b="1" dirty="0"/>
              <a:t>au beurre noir</a:t>
            </a:r>
          </a:p>
        </p:txBody>
      </p:sp>
    </p:spTree>
    <p:extLst>
      <p:ext uri="{BB962C8B-B14F-4D97-AF65-F5344CB8AC3E}">
        <p14:creationId xmlns:p14="http://schemas.microsoft.com/office/powerpoint/2010/main" val="23866465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3" y="728964"/>
            <a:ext cx="8928993" cy="5220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0" y="4941168"/>
            <a:ext cx="9144000"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87611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3" y="728964"/>
            <a:ext cx="8928993" cy="5220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66473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7544" y="692696"/>
            <a:ext cx="6552728" cy="1015663"/>
          </a:xfrm>
          <a:prstGeom prst="rect">
            <a:avLst/>
          </a:prstGeom>
          <a:noFill/>
        </p:spPr>
        <p:txBody>
          <a:bodyPr wrap="square" rtlCol="0">
            <a:spAutoFit/>
          </a:bodyPr>
          <a:lstStyle/>
          <a:p>
            <a:r>
              <a:rPr lang="fr-FR" sz="6000" dirty="0" smtClean="0">
                <a:latin typeface="+mj-lt"/>
              </a:rPr>
              <a:t>Un petit quiz…</a:t>
            </a:r>
            <a:endParaRPr lang="fr-FR" sz="6000" dirty="0">
              <a:latin typeface="+mj-lt"/>
            </a:endParaRPr>
          </a:p>
        </p:txBody>
      </p:sp>
      <p:pic>
        <p:nvPicPr>
          <p:cNvPr id="14338"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620" t="8752" r="44658" b="82495"/>
          <a:stretch/>
        </p:blipFill>
        <p:spPr bwMode="auto">
          <a:xfrm>
            <a:off x="340129" y="1844824"/>
            <a:ext cx="7887031"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40129" y="3789040"/>
            <a:ext cx="7832271" cy="1446550"/>
          </a:xfrm>
          <a:prstGeom prst="rect">
            <a:avLst/>
          </a:prstGeom>
          <a:noFill/>
        </p:spPr>
        <p:txBody>
          <a:bodyPr wrap="square" rtlCol="0">
            <a:spAutoFit/>
          </a:bodyPr>
          <a:lstStyle/>
          <a:p>
            <a:r>
              <a:rPr lang="fr-FR" sz="4400" dirty="0" smtClean="0"/>
              <a:t>10 questions…</a:t>
            </a:r>
          </a:p>
          <a:p>
            <a:r>
              <a:rPr lang="fr-FR" sz="4400" dirty="0" smtClean="0"/>
              <a:t>Ecrivez A B ou C</a:t>
            </a:r>
            <a:endParaRPr lang="fr-FR" sz="4400" dirty="0"/>
          </a:p>
        </p:txBody>
      </p:sp>
    </p:spTree>
    <p:extLst>
      <p:ext uri="{BB962C8B-B14F-4D97-AF65-F5344CB8AC3E}">
        <p14:creationId xmlns:p14="http://schemas.microsoft.com/office/powerpoint/2010/main" val="23569804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orsque les humains se font du mauvais sang, c'est une mauvaise nouvelle pou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4" y="116632"/>
            <a:ext cx="6822339" cy="5798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644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orsque les humains se font du mauvais sang, c'est une mauvaise nouvelle pou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4" y="116632"/>
            <a:ext cx="6822339" cy="579899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55575" y="6165304"/>
            <a:ext cx="8232849" cy="646331"/>
          </a:xfrm>
          <a:prstGeom prst="rect">
            <a:avLst/>
          </a:prstGeom>
        </p:spPr>
        <p:txBody>
          <a:bodyPr wrap="square">
            <a:spAutoFit/>
          </a:bodyPr>
          <a:lstStyle/>
          <a:p>
            <a:r>
              <a:rPr lang="fr-FR" sz="3600" b="1" dirty="0"/>
              <a:t>Se faire du mauvais sang</a:t>
            </a:r>
          </a:p>
        </p:txBody>
      </p:sp>
    </p:spTree>
    <p:extLst>
      <p:ext uri="{BB962C8B-B14F-4D97-AF65-F5344CB8AC3E}">
        <p14:creationId xmlns:p14="http://schemas.microsoft.com/office/powerpoint/2010/main" val="40552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2196405"/>
            <a:ext cx="8520281" cy="1015663"/>
          </a:xfrm>
          <a:prstGeom prst="rect">
            <a:avLst/>
          </a:prstGeom>
        </p:spPr>
        <p:txBody>
          <a:bodyPr wrap="none">
            <a:spAutoFit/>
          </a:bodyPr>
          <a:lstStyle/>
          <a:p>
            <a:r>
              <a:rPr lang="fr-FR" sz="6000" b="1" dirty="0"/>
              <a:t>Avoir une crise de foie</a:t>
            </a:r>
          </a:p>
        </p:txBody>
      </p:sp>
      <p:sp>
        <p:nvSpPr>
          <p:cNvPr id="3" name="Rectangle 2"/>
          <p:cNvSpPr/>
          <p:nvPr/>
        </p:nvSpPr>
        <p:spPr>
          <a:xfrm>
            <a:off x="-16346" y="6608385"/>
            <a:ext cx="9160346" cy="276999"/>
          </a:xfrm>
          <a:prstGeom prst="rect">
            <a:avLst/>
          </a:prstGeom>
        </p:spPr>
        <p:txBody>
          <a:bodyPr wrap="square">
            <a:spAutoFit/>
          </a:bodyPr>
          <a:lstStyle/>
          <a:p>
            <a:r>
              <a:rPr lang="fr-FR" sz="1200" dirty="0" smtClean="0"/>
              <a:t>http://www.franceinlondon.com/en-Article-840-Dont-tell-an-English-doctor-about-your-crise-de-foie--Life-and-Style--gp-medecine.html</a:t>
            </a:r>
            <a:endParaRPr lang="fr-FR" sz="1200" dirty="0"/>
          </a:p>
        </p:txBody>
      </p:sp>
    </p:spTree>
    <p:extLst>
      <p:ext uri="{BB962C8B-B14F-4D97-AF65-F5344CB8AC3E}">
        <p14:creationId xmlns:p14="http://schemas.microsoft.com/office/powerpoint/2010/main" val="2383917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1683" y="302726"/>
            <a:ext cx="7164288" cy="5430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6346" y="6608385"/>
            <a:ext cx="9160346" cy="276999"/>
          </a:xfrm>
          <a:prstGeom prst="rect">
            <a:avLst/>
          </a:prstGeom>
        </p:spPr>
        <p:txBody>
          <a:bodyPr wrap="square">
            <a:spAutoFit/>
          </a:bodyPr>
          <a:lstStyle/>
          <a:p>
            <a:r>
              <a:rPr lang="fr-FR" sz="1200" dirty="0" smtClean="0"/>
              <a:t>http://www.franceinlondon.com/en-Article-840-Dont-tell-an-English-doctor-about-your-crise-de-foie--Life-and-Style--gp-medecine.html</a:t>
            </a:r>
            <a:endParaRPr lang="fr-FR" sz="1200" dirty="0"/>
          </a:p>
        </p:txBody>
      </p:sp>
    </p:spTree>
    <p:extLst>
      <p:ext uri="{BB962C8B-B14F-4D97-AF65-F5344CB8AC3E}">
        <p14:creationId xmlns:p14="http://schemas.microsoft.com/office/powerpoint/2010/main" val="3257072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811" y="5733256"/>
            <a:ext cx="6854762" cy="830997"/>
          </a:xfrm>
          <a:prstGeom prst="rect">
            <a:avLst/>
          </a:prstGeom>
        </p:spPr>
        <p:txBody>
          <a:bodyPr wrap="none">
            <a:spAutoFit/>
          </a:bodyPr>
          <a:lstStyle/>
          <a:p>
            <a:r>
              <a:rPr lang="fr-FR" sz="4800" b="1" dirty="0"/>
              <a:t>Avoir une crise de foie</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1683" y="302726"/>
            <a:ext cx="7164288" cy="5430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6346" y="6608385"/>
            <a:ext cx="9160346" cy="276999"/>
          </a:xfrm>
          <a:prstGeom prst="rect">
            <a:avLst/>
          </a:prstGeom>
        </p:spPr>
        <p:txBody>
          <a:bodyPr wrap="square">
            <a:spAutoFit/>
          </a:bodyPr>
          <a:lstStyle/>
          <a:p>
            <a:r>
              <a:rPr lang="fr-FR" sz="1200" dirty="0" smtClean="0"/>
              <a:t>http://www.franceinlondon.com/en-Article-840-Dont-tell-an-English-doctor-about-your-crise-de-foie--Life-and-Style--gp-medecine.html</a:t>
            </a:r>
            <a:endParaRPr lang="fr-FR" sz="1200" dirty="0"/>
          </a:p>
        </p:txBody>
      </p:sp>
    </p:spTree>
    <p:extLst>
      <p:ext uri="{BB962C8B-B14F-4D97-AF65-F5344CB8AC3E}">
        <p14:creationId xmlns:p14="http://schemas.microsoft.com/office/powerpoint/2010/main" val="17754441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0884" y="2204864"/>
            <a:ext cx="8208912" cy="830997"/>
          </a:xfrm>
          <a:prstGeom prst="rect">
            <a:avLst/>
          </a:prstGeom>
          <a:noFill/>
        </p:spPr>
        <p:txBody>
          <a:bodyPr wrap="square" rtlCol="0">
            <a:spAutoFit/>
          </a:bodyPr>
          <a:lstStyle/>
          <a:p>
            <a:r>
              <a:rPr lang="fr-FR" sz="4800" b="1" dirty="0" smtClean="0"/>
              <a:t>Avoir les jambes en coton.</a:t>
            </a:r>
            <a:endParaRPr lang="fr-FR" sz="4800" b="1" dirty="0"/>
          </a:p>
        </p:txBody>
      </p:sp>
    </p:spTree>
    <p:extLst>
      <p:ext uri="{BB962C8B-B14F-4D97-AF65-F5344CB8AC3E}">
        <p14:creationId xmlns:p14="http://schemas.microsoft.com/office/powerpoint/2010/main" val="2815683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risten &amp; Century">
      <a:majorFont>
        <a:latin typeface="Kristen IT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376</TotalTime>
  <Words>255</Words>
  <Application>Microsoft Office PowerPoint</Application>
  <PresentationFormat>On-screen Show (4:3)</PresentationFormat>
  <Paragraphs>157</Paragraphs>
  <Slides>35</Slides>
  <Notes>30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dc:creator>
  <cp:lastModifiedBy>vanessa</cp:lastModifiedBy>
  <cp:revision>13</cp:revision>
  <dcterms:created xsi:type="dcterms:W3CDTF">2014-09-29T09:46:46Z</dcterms:created>
  <dcterms:modified xsi:type="dcterms:W3CDTF">2014-09-29T16:03:36Z</dcterms:modified>
</cp:coreProperties>
</file>